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81"/>
  </p:notesMasterIdLst>
  <p:sldIdLst>
    <p:sldId id="264" r:id="rId2"/>
    <p:sldId id="289" r:id="rId3"/>
    <p:sldId id="371" r:id="rId4"/>
    <p:sldId id="363" r:id="rId5"/>
    <p:sldId id="365" r:id="rId6"/>
    <p:sldId id="364" r:id="rId7"/>
    <p:sldId id="366" r:id="rId8"/>
    <p:sldId id="369" r:id="rId9"/>
    <p:sldId id="367" r:id="rId10"/>
    <p:sldId id="368" r:id="rId11"/>
    <p:sldId id="372" r:id="rId12"/>
    <p:sldId id="306" r:id="rId13"/>
    <p:sldId id="314" r:id="rId14"/>
    <p:sldId id="279" r:id="rId15"/>
    <p:sldId id="294" r:id="rId16"/>
    <p:sldId id="282" r:id="rId17"/>
    <p:sldId id="295" r:id="rId18"/>
    <p:sldId id="283" r:id="rId19"/>
    <p:sldId id="292" r:id="rId20"/>
    <p:sldId id="293" r:id="rId21"/>
    <p:sldId id="373" r:id="rId22"/>
    <p:sldId id="374" r:id="rId23"/>
    <p:sldId id="347" r:id="rId24"/>
    <p:sldId id="361" r:id="rId25"/>
    <p:sldId id="362" r:id="rId26"/>
    <p:sldId id="348" r:id="rId27"/>
    <p:sldId id="302" r:id="rId28"/>
    <p:sldId id="303" r:id="rId29"/>
    <p:sldId id="304" r:id="rId30"/>
    <p:sldId id="305" r:id="rId31"/>
    <p:sldId id="349" r:id="rId32"/>
    <p:sldId id="307" r:id="rId33"/>
    <p:sldId id="308" r:id="rId34"/>
    <p:sldId id="319" r:id="rId35"/>
    <p:sldId id="375" r:id="rId36"/>
    <p:sldId id="320" r:id="rId37"/>
    <p:sldId id="321" r:id="rId38"/>
    <p:sldId id="322" r:id="rId39"/>
    <p:sldId id="315" r:id="rId40"/>
    <p:sldId id="359" r:id="rId41"/>
    <p:sldId id="350" r:id="rId42"/>
    <p:sldId id="298" r:id="rId43"/>
    <p:sldId id="318" r:id="rId44"/>
    <p:sldId id="353" r:id="rId45"/>
    <p:sldId id="354" r:id="rId46"/>
    <p:sldId id="360" r:id="rId47"/>
    <p:sldId id="358" r:id="rId48"/>
    <p:sldId id="355" r:id="rId49"/>
    <p:sldId id="356" r:id="rId50"/>
    <p:sldId id="323" r:id="rId51"/>
    <p:sldId id="324" r:id="rId52"/>
    <p:sldId id="325" r:id="rId53"/>
    <p:sldId id="331" r:id="rId54"/>
    <p:sldId id="332" r:id="rId55"/>
    <p:sldId id="333" r:id="rId56"/>
    <p:sldId id="327" r:id="rId57"/>
    <p:sldId id="326" r:id="rId58"/>
    <p:sldId id="334" r:id="rId59"/>
    <p:sldId id="342" r:id="rId60"/>
    <p:sldId id="335" r:id="rId61"/>
    <p:sldId id="336" r:id="rId62"/>
    <p:sldId id="337" r:id="rId63"/>
    <p:sldId id="338" r:id="rId64"/>
    <p:sldId id="339" r:id="rId65"/>
    <p:sldId id="340" r:id="rId66"/>
    <p:sldId id="341" r:id="rId67"/>
    <p:sldId id="328" r:id="rId68"/>
    <p:sldId id="265" r:id="rId69"/>
    <p:sldId id="266" r:id="rId70"/>
    <p:sldId id="267" r:id="rId71"/>
    <p:sldId id="268" r:id="rId72"/>
    <p:sldId id="269" r:id="rId73"/>
    <p:sldId id="270" r:id="rId74"/>
    <p:sldId id="271" r:id="rId75"/>
    <p:sldId id="272" r:id="rId76"/>
    <p:sldId id="277" r:id="rId77"/>
    <p:sldId id="278" r:id="rId78"/>
    <p:sldId id="357" r:id="rId79"/>
    <p:sldId id="31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37"/>
  </p:normalViewPr>
  <p:slideViewPr>
    <p:cSldViewPr snapToGrid="0" snapToObjects="1" showGuides="1">
      <p:cViewPr>
        <p:scale>
          <a:sx n="96" d="100"/>
          <a:sy n="96" d="100"/>
        </p:scale>
        <p:origin x="106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16</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18</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24</a:t>
            </a:fld>
            <a:endParaRPr lang="en-US"/>
          </a:p>
        </p:txBody>
      </p:sp>
    </p:spTree>
    <p:extLst>
      <p:ext uri="{BB962C8B-B14F-4D97-AF65-F5344CB8AC3E}">
        <p14:creationId xmlns:p14="http://schemas.microsoft.com/office/powerpoint/2010/main" val="152635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261750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79</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29160" y="6371395"/>
            <a:ext cx="2844800" cy="365125"/>
          </a:xfrm>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lvl1pPr>
              <a:defRPr sz="36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588819" y="6371395"/>
            <a:ext cx="2844800" cy="365125"/>
          </a:xfrm>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grpSp>
        <p:nvGrpSpPr>
          <p:cNvPr id="5" name="Group 4"/>
          <p:cNvGrpSpPr>
            <a:grpSpLocks/>
          </p:cNvGrpSpPr>
          <p:nvPr/>
        </p:nvGrpSpPr>
        <p:grpSpPr>
          <a:xfrm>
            <a:off x="667462" y="6153741"/>
            <a:ext cx="812363" cy="461756"/>
            <a:chOff x="8442646" y="6356350"/>
            <a:chExt cx="482609" cy="274320"/>
          </a:xfrm>
        </p:grpSpPr>
        <p:pic>
          <p:nvPicPr>
            <p:cNvPr id="6" name="Picture 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7" name="Picture 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p:nvSpPr>
        <p:spPr>
          <a:xfrm>
            <a:off x="10109057" y="6109785"/>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928584615"/>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oleObject" Target="../embeddings/oleObject1.bin"/><Relationship Id="rId9" Type="http://schemas.openxmlformats.org/officeDocument/2006/relationships/image" Target="../media/image3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7.png"/><Relationship Id="rId3" Type="http://schemas.openxmlformats.org/officeDocument/2006/relationships/image" Target="../media/image5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8.png"/><Relationship Id="rId3" Type="http://schemas.openxmlformats.org/officeDocument/2006/relationships/image" Target="../media/image4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1" Type="http://schemas.openxmlformats.org/officeDocument/2006/relationships/image" Target="../media/image451.png"/><Relationship Id="rId12" Type="http://schemas.openxmlformats.org/officeDocument/2006/relationships/image" Target="../media/image461.png"/><Relationship Id="rId1" Type="http://schemas.openxmlformats.org/officeDocument/2006/relationships/slideLayout" Target="../slideLayouts/slideLayout8.xml"/><Relationship Id="rId2" Type="http://schemas.openxmlformats.org/officeDocument/2006/relationships/image" Target="../media/image39.png"/><Relationship Id="rId3" Type="http://schemas.openxmlformats.org/officeDocument/2006/relationships/image" Target="../media/image710.png"/><Relationship Id="rId4" Type="http://schemas.openxmlformats.org/officeDocument/2006/relationships/image" Target="../media/image87.png"/><Relationship Id="rId5" Type="http://schemas.openxmlformats.org/officeDocument/2006/relationships/image" Target="../media/image92.png"/><Relationship Id="rId6" Type="http://schemas.openxmlformats.org/officeDocument/2006/relationships/image" Target="../media/image100.png"/><Relationship Id="rId7" Type="http://schemas.openxmlformats.org/officeDocument/2006/relationships/image" Target="../media/image110.png"/><Relationship Id="rId8" Type="http://schemas.openxmlformats.org/officeDocument/2006/relationships/image" Target="../media/image160.png"/><Relationship Id="rId9" Type="http://schemas.openxmlformats.org/officeDocument/2006/relationships/image" Target="../media/image400.png"/><Relationship Id="rId10" Type="http://schemas.openxmlformats.org/officeDocument/2006/relationships/image" Target="../media/image4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www.cs.bham.ac.uk/~jxb/NN/l8.pdf" TargetMode="External"/><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hyperlink" Target="http://www.bioinfo.org.cn/~wangchao/maa/Numerical_Optimization.pdf"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3.png"/><Relationship Id="rId6" Type="http://schemas.openxmlformats.org/officeDocument/2006/relationships/image" Target="../media/image57.png"/><Relationship Id="rId7" Type="http://schemas.openxmlformats.org/officeDocument/2006/relationships/image" Target="../media/image56.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72.png"/><Relationship Id="rId8"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5.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3" Type="http://schemas.openxmlformats.org/officeDocument/2006/relationships/image" Target="../media/image95.png"/><Relationship Id="rId14" Type="http://schemas.openxmlformats.org/officeDocument/2006/relationships/image" Target="../media/image98.png"/><Relationship Id="rId15"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10" Type="http://schemas.openxmlformats.org/officeDocument/2006/relationships/image" Target="../media/image101.png"/></Relationships>
</file>

<file path=ppt/slides/_rels/slide76.xml.rels><?xml version="1.0" encoding="UTF-8" standalone="yes"?>
<Relationships xmlns="http://schemas.openxmlformats.org/package/2006/relationships"><Relationship Id="rId11" Type="http://schemas.openxmlformats.org/officeDocument/2006/relationships/image" Target="../media/image480.png"/><Relationship Id="rId12" Type="http://schemas.openxmlformats.org/officeDocument/2006/relationships/image" Target="../media/image98.png"/><Relationship Id="rId13" Type="http://schemas.openxmlformats.org/officeDocument/2006/relationships/image" Target="../media/image99.png"/><Relationship Id="rId1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77.xml.rels><?xml version="1.0" encoding="UTF-8" standalone="yes"?>
<Relationships xmlns="http://schemas.openxmlformats.org/package/2006/relationships"><Relationship Id="rId11" Type="http://schemas.openxmlformats.org/officeDocument/2006/relationships/image" Target="../media/image107.png"/><Relationship Id="rId13" Type="http://schemas.openxmlformats.org/officeDocument/2006/relationships/image" Target="../media/image108.png"/><Relationship Id="rId14" Type="http://schemas.openxmlformats.org/officeDocument/2006/relationships/image" Target="../media/image98.png"/><Relationship Id="rId15" Type="http://schemas.openxmlformats.org/officeDocument/2006/relationships/image" Target="../media/image99.png"/><Relationship Id="rId1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78.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490.png"/><Relationship Id="rId13" Type="http://schemas.openxmlformats.org/officeDocument/2006/relationships/image" Target="../media/image98.png"/><Relationship Id="rId14" Type="http://schemas.openxmlformats.org/officeDocument/2006/relationships/image" Target="../media/image99.png"/><Relationship Id="rId15"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NUL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NOT </a:t>
            </a:r>
            <a:r>
              <a:rPr lang="en-US" dirty="0"/>
              <a:t>ACCEPTABLE​: </a:t>
            </a:r>
            <a:endParaRPr lang="en-US" dirty="0" smtClean="0"/>
          </a:p>
          <a:p>
            <a:r>
              <a:rPr lang="en-US" dirty="0" smtClean="0"/>
              <a:t>➔ </a:t>
            </a:r>
            <a:r>
              <a:rPr lang="en-US" dirty="0"/>
              <a:t>Accessing a solution to some problem prior to submitting your own. </a:t>
            </a:r>
            <a:endParaRPr lang="en-US" dirty="0" smtClean="0"/>
          </a:p>
          <a:p>
            <a:r>
              <a:rPr lang="en-US" dirty="0" smtClean="0"/>
              <a:t>➔ </a:t>
            </a:r>
            <a:r>
              <a:rPr lang="en-US" dirty="0"/>
              <a:t>Failing to cite the origins of code or techniques that you discover outside of the course’s own lessons and integrate into your own work. </a:t>
            </a:r>
            <a:endParaRPr lang="en-US" dirty="0" smtClean="0"/>
          </a:p>
          <a:p>
            <a:r>
              <a:rPr lang="en-US" dirty="0" smtClean="0"/>
              <a:t>➔ </a:t>
            </a:r>
            <a:r>
              <a:rPr lang="en-US" dirty="0"/>
              <a:t>Paying or offering to pay an individual for work that you may submit as your own</a:t>
            </a:r>
            <a:r>
              <a:rPr lang="en-US" dirty="0" smtClean="0"/>
              <a:t>.</a:t>
            </a:r>
          </a:p>
          <a:p>
            <a:r>
              <a:rPr lang="en-US" dirty="0" smtClean="0"/>
              <a:t>➔ </a:t>
            </a:r>
            <a:r>
              <a:rPr lang="en-US" dirty="0"/>
              <a:t>Providing or making available solutions to problem sets to individuals who might take this course in the future. </a:t>
            </a:r>
            <a:endParaRPr lang="en-US" dirty="0" smtClean="0"/>
          </a:p>
          <a:p>
            <a:r>
              <a:rPr lang="en-US" dirty="0" smtClean="0"/>
              <a:t>➔ </a:t>
            </a:r>
            <a:r>
              <a:rPr lang="en-US" dirty="0"/>
              <a:t>Searching for or soliciting outright solutions to problem sets online or elsewhere. </a:t>
            </a:r>
            <a:endParaRPr lang="en-US" dirty="0" smtClean="0"/>
          </a:p>
          <a:p>
            <a:r>
              <a:rPr lang="en-US" dirty="0" smtClean="0">
                <a:solidFill>
                  <a:srgbClr val="C00000"/>
                </a:solidFill>
              </a:rPr>
              <a:t>➔ </a:t>
            </a:r>
            <a:r>
              <a:rPr lang="en-US" b="1" dirty="0">
                <a:solidFill>
                  <a:srgbClr val="C00000"/>
                </a:solidFill>
              </a:rPr>
              <a:t>Splitting a problem set’s workload with another individual and combining your work</a:t>
            </a:r>
            <a:r>
              <a:rPr lang="en-US" dirty="0">
                <a:solidFill>
                  <a:srgbClr val="C00000"/>
                </a:solidFill>
              </a:rPr>
              <a:t>.</a:t>
            </a:r>
          </a:p>
        </p:txBody>
      </p:sp>
      <p:sp>
        <p:nvSpPr>
          <p:cNvPr id="4" name="Slide Number Placeholder 3"/>
          <p:cNvSpPr>
            <a:spLocks noGrp="1"/>
          </p:cNvSpPr>
          <p:nvPr>
            <p:ph type="sldNum" sz="quarter" idx="12"/>
          </p:nvPr>
        </p:nvSpPr>
        <p:spPr/>
        <p:txBody>
          <a:bodyPr/>
          <a:lstStyle/>
          <a:p>
            <a:fld id="{74FD6AAA-7C75-FB4B-8EA1-06B22787237D}" type="slidenum">
              <a:rPr lang="en-US" smtClean="0"/>
              <a:t>10</a:t>
            </a:fld>
            <a:endParaRPr lang="en-US" dirty="0"/>
          </a:p>
        </p:txBody>
      </p:sp>
    </p:spTree>
    <p:extLst>
      <p:ext uri="{BB962C8B-B14F-4D97-AF65-F5344CB8AC3E}">
        <p14:creationId xmlns:p14="http://schemas.microsoft.com/office/powerpoint/2010/main" val="272013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b="1" dirty="0" smtClean="0"/>
              <a:t>Introduction </a:t>
            </a:r>
            <a:r>
              <a:rPr lang="en-US" b="1"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spTree>
    <p:extLst>
      <p:ext uri="{BB962C8B-B14F-4D97-AF65-F5344CB8AC3E}">
        <p14:creationId xmlns:p14="http://schemas.microsoft.com/office/powerpoint/2010/main" val="119882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14</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434" y="872959"/>
            <a:ext cx="3707131" cy="5918773"/>
          </a:xfrm>
          <a:prstGeom prst="rect">
            <a:avLst/>
          </a:prstGeom>
          <a:ln>
            <a:noFill/>
          </a:ln>
        </p:spPr>
      </p:pic>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15</a:t>
            </a:fld>
            <a:endParaRPr lang="en-US"/>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16</a:t>
            </a:fld>
            <a:endParaRPr lang="en-US"/>
          </a:p>
        </p:txBody>
      </p:sp>
      <p:pic>
        <p:nvPicPr>
          <p:cNvPr id="6" name="Picture 5"/>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17</a:t>
            </a:fld>
            <a:endParaRPr lang="en-US"/>
          </a:p>
        </p:txBody>
      </p:sp>
      <p:pic>
        <p:nvPicPr>
          <p:cNvPr id="6" name="Picture 5"/>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18</a:t>
            </a:fld>
            <a:endParaRPr lang="en-US"/>
          </a:p>
        </p:txBody>
      </p:sp>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pic>
        <p:nvPicPr>
          <p:cNvPr id="7" name="Picture 6"/>
          <p:cNvPicPr>
            <a:picLocks noChangeAspect="1"/>
          </p:cNvPicPr>
          <p:nvPr/>
        </p:nvPicPr>
        <p:blipFill>
          <a:blip r:embed="rId3"/>
          <a:stretch>
            <a:fillRect/>
          </a:stretch>
        </p:blipFill>
        <p:spPr>
          <a:xfrm>
            <a:off x="3429000" y="2674820"/>
            <a:ext cx="5334000" cy="2890613"/>
          </a:xfrm>
          <a:prstGeom prst="rect">
            <a:avLst/>
          </a:prstGeom>
        </p:spPr>
      </p:pic>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grpSp>
        <p:nvGrpSpPr>
          <p:cNvPr id="9" name="Group 8"/>
          <p:cNvGrpSpPr/>
          <p:nvPr/>
        </p:nvGrpSpPr>
        <p:grpSpPr>
          <a:xfrm>
            <a:off x="1931430" y="1330158"/>
            <a:ext cx="8633939" cy="5255092"/>
            <a:chOff x="2667000" y="2115216"/>
            <a:chExt cx="7064219" cy="3871396"/>
          </a:xfrm>
        </p:grpSpPr>
        <p:pic>
          <p:nvPicPr>
            <p:cNvPr id="10" name="Picture 9"/>
            <p:cNvPicPr>
              <a:picLocks noChangeAspect="1"/>
            </p:cNvPicPr>
            <p:nvPr/>
          </p:nvPicPr>
          <p:blipFill>
            <a:blip r:embed="rId2"/>
            <a:stretch>
              <a:fillRect/>
            </a:stretch>
          </p:blipFill>
          <p:spPr>
            <a:xfrm>
              <a:off x="2667000" y="2115216"/>
              <a:ext cx="6858000" cy="3221621"/>
            </a:xfrm>
            <a:prstGeom prst="rect">
              <a:avLst/>
            </a:prstGeom>
          </p:spPr>
        </p:pic>
        <p:sp>
          <p:nvSpPr>
            <p:cNvPr id="11" name="Rectangle 10"/>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12" name="Oval 11"/>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
        <p:nvSpPr>
          <p:cNvPr id="11" name="TextBox 10"/>
          <p:cNvSpPr txBox="1"/>
          <p:nvPr/>
        </p:nvSpPr>
        <p:spPr>
          <a:xfrm>
            <a:off x="2043531" y="1329132"/>
            <a:ext cx="8144542" cy="732473"/>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nvGrpSpPr>
          <p:cNvPr id="7" name="Group 6"/>
          <p:cNvGrpSpPr/>
          <p:nvPr/>
        </p:nvGrpSpPr>
        <p:grpSpPr>
          <a:xfrm>
            <a:off x="1591056" y="1329131"/>
            <a:ext cx="9049491" cy="4632757"/>
            <a:chOff x="2667000" y="2114550"/>
            <a:chExt cx="6858000" cy="2627949"/>
          </a:xfrm>
        </p:grpSpPr>
        <p:pic>
          <p:nvPicPr>
            <p:cNvPr id="8" name="Picture 7"/>
            <p:cNvPicPr>
              <a:picLocks noChangeAspect="1"/>
            </p:cNvPicPr>
            <p:nvPr/>
          </p:nvPicPr>
          <p:blipFill>
            <a:blip r:embed="rId2"/>
            <a:stretch>
              <a:fillRect/>
            </a:stretch>
          </p:blipFill>
          <p:spPr>
            <a:xfrm>
              <a:off x="2667000" y="2676526"/>
              <a:ext cx="6858000" cy="2065973"/>
            </a:xfrm>
            <a:prstGeom prst="rect">
              <a:avLst/>
            </a:prstGeom>
          </p:spPr>
        </p:pic>
        <p:sp>
          <p:nvSpPr>
            <p:cNvPr id="12" name="TextBox 11"/>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b="1" dirty="0" smtClean="0"/>
              <a:t>Review </a:t>
            </a:r>
            <a:r>
              <a:rPr lang="en-US" b="1" dirty="0"/>
              <a:t>of </a:t>
            </a:r>
            <a:r>
              <a:rPr lang="en-US" b="1" dirty="0" smtClean="0"/>
              <a:t>Machine Leaning. Classification </a:t>
            </a:r>
            <a:r>
              <a:rPr lang="en-US" b="1" dirty="0"/>
              <a:t>and Logistic Regression </a:t>
            </a:r>
            <a:endParaRPr lang="en-US" b="1"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Tree>
    <p:extLst>
      <p:ext uri="{BB962C8B-B14F-4D97-AF65-F5344CB8AC3E}">
        <p14:creationId xmlns:p14="http://schemas.microsoft.com/office/powerpoint/2010/main" val="21010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10732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8430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7023375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27</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grpSp>
        <p:nvGrpSpPr>
          <p:cNvPr id="12" name="Group 11"/>
          <p:cNvGrpSpPr/>
          <p:nvPr/>
        </p:nvGrpSpPr>
        <p:grpSpPr>
          <a:xfrm>
            <a:off x="3749056" y="1903092"/>
            <a:ext cx="1786992" cy="2159333"/>
            <a:chOff x="3749056" y="1903092"/>
            <a:chExt cx="1786992" cy="2159333"/>
          </a:xfrm>
        </p:grpSpPr>
        <p:grpSp>
          <p:nvGrpSpPr>
            <p:cNvPr id="5" name="Group 4"/>
            <p:cNvGrpSpPr/>
            <p:nvPr/>
          </p:nvGrpSpPr>
          <p:grpSpPr>
            <a:xfrm>
              <a:off x="3858240" y="2282947"/>
              <a:ext cx="1677808" cy="1779478"/>
              <a:chOff x="3858240" y="2282947"/>
              <a:chExt cx="1677808" cy="1779478"/>
            </a:xfrm>
          </p:grpSpPr>
          <mc:AlternateContent xmlns:mc="http://schemas.openxmlformats.org/markup-compatibility/2006">
            <mc:Choice xmlns:a14="http://schemas.microsoft.com/office/drawing/2010/main" Requires="a14">
              <p:sp>
                <p:nvSpPr>
                  <p:cNvPr id="60" name="TextBox 59"/>
                  <p:cNvSpPr txBox="1"/>
                  <p:nvPr/>
                </p:nvSpPr>
                <p:spPr>
                  <a:xfrm>
                    <a:off x="3858240" y="2282947"/>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p:sp>
                <p:nvSpPr>
                  <p:cNvPr id="60" name="TextBox 59"/>
                  <p:cNvSpPr txBox="1">
                    <a:spLocks noRot="1" noChangeAspect="1" noMove="1" noResize="1" noEditPoints="1" noAdjustHandles="1" noChangeArrowheads="1" noChangeShapeType="1" noTextEdit="1"/>
                  </p:cNvSpPr>
                  <p:nvPr/>
                </p:nvSpPr>
                <p:spPr>
                  <a:xfrm>
                    <a:off x="3858240" y="2282947"/>
                    <a:ext cx="1361655" cy="417487"/>
                  </a:xfrm>
                  <a:prstGeom prst="rect">
                    <a:avLst/>
                  </a:prstGeom>
                  <a:blipFill rotWithShape="0">
                    <a:blip r:embed="rId7"/>
                    <a:stretch>
                      <a:fillRect l="-10762" t="-2899" r="-3587"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p:cNvSpPr txBox="1"/>
            <p:nvPr/>
          </p:nvSpPr>
          <p:spPr>
            <a:xfrm>
              <a:off x="3749056" y="1903092"/>
              <a:ext cx="1649811" cy="369332"/>
            </a:xfrm>
            <a:prstGeom prst="rect">
              <a:avLst/>
            </a:prstGeom>
            <a:noFill/>
          </p:spPr>
          <p:txBody>
            <a:bodyPr wrap="none" rtlCol="0">
              <a:spAutoFit/>
            </a:bodyPr>
            <a:lstStyle/>
            <a:p>
              <a:r>
                <a:rPr lang="en-US" dirty="0" smtClean="0">
                  <a:latin typeface="Karla" charset="0"/>
                  <a:ea typeface="Karla" charset="0"/>
                  <a:cs typeface="Karla" charset="0"/>
                </a:rPr>
                <a:t>Classification</a:t>
              </a:r>
              <a:endParaRPr lang="en-US" dirty="0">
                <a:latin typeface="Karla" charset="0"/>
                <a:ea typeface="Karla" charset="0"/>
                <a:cs typeface="Karla" charset="0"/>
              </a:endParaRPr>
            </a:p>
          </p:txBody>
        </p:sp>
      </p:grpSp>
      <p:grpSp>
        <p:nvGrpSpPr>
          <p:cNvPr id="10" name="Group 9"/>
          <p:cNvGrpSpPr/>
          <p:nvPr/>
        </p:nvGrpSpPr>
        <p:grpSpPr>
          <a:xfrm>
            <a:off x="5951986" y="1903092"/>
            <a:ext cx="1359668" cy="720013"/>
            <a:chOff x="5951986" y="1903092"/>
            <a:chExt cx="1359668" cy="720013"/>
          </a:xfrm>
        </p:grpSpPr>
        <mc:AlternateContent xmlns:mc="http://schemas.openxmlformats.org/markup-compatibility/2006">
          <mc:Choice xmlns:a14="http://schemas.microsoft.com/office/drawing/2010/main" Requires="a14">
            <p:sp>
              <p:nvSpPr>
                <p:cNvPr id="42" name="TextBox 41"/>
                <p:cNvSpPr txBox="1"/>
                <p:nvPr/>
              </p:nvSpPr>
              <p:spPr>
                <a:xfrm>
                  <a:off x="6058227" y="2346106"/>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p:sp>
              <p:nvSpPr>
                <p:cNvPr id="42" name="TextBox 41"/>
                <p:cNvSpPr txBox="1">
                  <a:spLocks noRot="1" noChangeAspect="1" noMove="1" noResize="1" noEditPoints="1" noAdjustHandles="1" noChangeArrowheads="1" noChangeShapeType="1" noTextEdit="1"/>
                </p:cNvSpPr>
                <p:nvPr/>
              </p:nvSpPr>
              <p:spPr>
                <a:xfrm>
                  <a:off x="6058227" y="2346106"/>
                  <a:ext cx="1225785" cy="276999"/>
                </a:xfrm>
                <a:prstGeom prst="rect">
                  <a:avLst/>
                </a:prstGeom>
                <a:blipFill rotWithShape="0">
                  <a:blip r:embed="rId8"/>
                  <a:stretch>
                    <a:fillRect l="-11940" t="-28889" r="-5970" b="-51111"/>
                  </a:stretch>
                </a:blipFill>
              </p:spPr>
              <p:txBody>
                <a:bodyPr/>
                <a:lstStyle/>
                <a:p>
                  <a:r>
                    <a:rPr lang="en-US">
                      <a:noFill/>
                    </a:rPr>
                    <a:t> </a:t>
                  </a:r>
                </a:p>
              </p:txBody>
            </p:sp>
          </mc:Fallback>
        </mc:AlternateContent>
        <p:sp>
          <p:nvSpPr>
            <p:cNvPr id="44" name="TextBox 43"/>
            <p:cNvSpPr txBox="1"/>
            <p:nvPr/>
          </p:nvSpPr>
          <p:spPr>
            <a:xfrm>
              <a:off x="5951986" y="1903092"/>
              <a:ext cx="1359668" cy="369332"/>
            </a:xfrm>
            <a:prstGeom prst="rect">
              <a:avLst/>
            </a:prstGeom>
            <a:noFill/>
          </p:spPr>
          <p:txBody>
            <a:bodyPr wrap="none" rtlCol="0">
              <a:spAutoFit/>
            </a:bodyPr>
            <a:lstStyle/>
            <a:p>
              <a:r>
                <a:rPr lang="en-US" dirty="0" smtClean="0">
                  <a:latin typeface="Karla" charset="0"/>
                  <a:ea typeface="Karla" charset="0"/>
                  <a:cs typeface="Karla" charset="0"/>
                </a:rPr>
                <a:t>Regression</a:t>
              </a:r>
              <a:endParaRPr lang="en-US" dirty="0">
                <a:latin typeface="Karla" charset="0"/>
                <a:ea typeface="Karla" charset="0"/>
                <a:cs typeface="Karla" charset="0"/>
              </a:endParaRPr>
            </a:p>
          </p:txBody>
        </p:sp>
      </p:grpSp>
      <mc:AlternateContent xmlns:mc="http://schemas.openxmlformats.org/markup-compatibility/2006">
        <mc:Choice xmlns:a14="http://schemas.microsoft.com/office/drawing/2010/main" Requires="a14">
          <p:sp>
            <p:nvSpPr>
              <p:cNvPr id="13" name="TextBox 12"/>
              <p:cNvSpPr txBox="1"/>
              <p:nvPr/>
            </p:nvSpPr>
            <p:spPr>
              <a:xfrm>
                <a:off x="9332757" y="2299939"/>
                <a:ext cx="2433615" cy="646331"/>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m:t>
                      </m:r>
                      <m:d>
                        <m:dPr>
                          <m:begChr m:val="["/>
                          <m:endChr m:val="]"/>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𝑊</m:t>
                              </m:r>
                            </m:e>
                            <m:sub>
                              <m:r>
                                <a:rPr lang="en-US" b="0" i="1" smtClean="0">
                                  <a:latin typeface="Cambria Math" charset="0"/>
                                </a:rPr>
                                <m:t>4</m:t>
                              </m:r>
                            </m:sub>
                          </m:sSub>
                        </m:e>
                      </m:d>
                    </m:oMath>
                  </m:oMathPara>
                </a14:m>
                <a:endParaRPr lang="en-US" b="0" i="1" dirty="0" smtClean="0">
                  <a:latin typeface="Cambria Math" charset="0"/>
                </a:endParaRPr>
              </a:p>
              <a:p>
                <a:r>
                  <a:rPr lang="en-US" b="0" dirty="0" smtClean="0"/>
                  <a:t>         </a:t>
                </a:r>
                <a14:m>
                  <m:oMath xmlns:m="http://schemas.openxmlformats.org/officeDocument/2006/math">
                    <m:r>
                      <a:rPr lang="en-US" b="0" i="0" smtClean="0">
                        <a:latin typeface="Cambria Math" charset="0"/>
                      </a:rPr>
                      <m:t>=</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 </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4</m:t>
                        </m:r>
                      </m:sub>
                    </m:sSub>
                    <m:r>
                      <a:rPr lang="en-US" b="0" i="1" smtClean="0">
                        <a:latin typeface="Cambria Math" charset="0"/>
                      </a:rPr>
                      <m:t>]</m:t>
                    </m:r>
                  </m:oMath>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9332757" y="2299939"/>
                <a:ext cx="2433615" cy="646331"/>
              </a:xfrm>
              <a:prstGeom prst="rect">
                <a:avLst/>
              </a:prstGeom>
              <a:blipFill rotWithShape="0">
                <a:blip r:embed="rId9"/>
                <a:stretch>
                  <a:fillRect t="-12264" b="-68868"/>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28</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b="1" dirty="0" smtClean="0"/>
              <a:t>Description of the course </a:t>
            </a:r>
          </a:p>
          <a:p>
            <a:pPr marL="514350" indent="-514350">
              <a:spcAft>
                <a:spcPts val="1200"/>
              </a:spcAft>
              <a:buFont typeface="+mj-lt"/>
              <a:buAutoNum type="arabicPeriod"/>
            </a:pPr>
            <a:r>
              <a:rPr lang="en-US" dirty="0" smtClean="0"/>
              <a:t>Introduction </a:t>
            </a:r>
            <a:r>
              <a:rPr lang="en-US" dirty="0" smtClean="0"/>
              <a:t>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21434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30</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mc:Choice xmlns:a14="http://schemas.microsoft.com/office/drawing/2010/main"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0</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31</a:t>
            </a:fld>
            <a:endParaRPr lang="en-US"/>
          </a:p>
        </p:txBody>
      </p:sp>
    </p:spTree>
    <p:extLst>
      <p:ext uri="{BB962C8B-B14F-4D97-AF65-F5344CB8AC3E}">
        <p14:creationId xmlns:p14="http://schemas.microsoft.com/office/powerpoint/2010/main" val="611236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32</a:t>
            </a:fld>
            <a:endParaRPr lang="en-US"/>
          </a:p>
        </p:txBody>
      </p:sp>
      <mc:AlternateContent xmlns:mc="http://schemas.openxmlformats.org/markup-compatibility/2006">
        <mc:Choice xmlns:a14="http://schemas.microsoft.com/office/drawing/2010/main"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𝑊</m:t>
                    </m:r>
                  </m:oMath>
                </a14:m>
                <a:r>
                  <a:rPr lang="en-US" sz="2400" dirty="0" smtClean="0">
                    <a:solidFill>
                      <a:schemeClr val="tx1">
                        <a:lumMod val="75000"/>
                        <a:lumOff val="25000"/>
                      </a:schemeClr>
                    </a:solidFill>
                    <a:latin typeface="Karla" charset="0"/>
                    <a:ea typeface="Karla" charset="0"/>
                    <a:cs typeface="Karla" charset="0"/>
                  </a:rPr>
                  <a:t> </a:t>
                </a:r>
                <a:r>
                  <a:rPr lang="en-US" sz="2400" dirty="0" smtClean="0">
                    <a:solidFill>
                      <a:schemeClr val="tx1">
                        <a:lumMod val="75000"/>
                        <a:lumOff val="25000"/>
                      </a:schemeClr>
                    </a:solidFill>
                    <a:latin typeface="Karla" charset="0"/>
                    <a:ea typeface="Karla" charset="0"/>
                    <a:cs typeface="Karla" charset="0"/>
                  </a:rPr>
                  <a:t>that satisfies that equation. Sometimes there is no explicit solution for that.  </a:t>
                </a:r>
              </a:p>
            </p:txBody>
          </p:sp>
        </mc:Choice>
        <mc:Fallback>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2"/>
                <a:stretch>
                  <a:fillRect l="-864" t="-2111" r="-1325" b="-50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Karla" charset="0"/>
                            <a:cs typeface="Karla" charset="0"/>
                          </a:rPr>
                          <m:t>𝑊</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3"/>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pic>
        <p:nvPicPr>
          <p:cNvPr id="12"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55338" y="1384968"/>
            <a:ext cx="4061200" cy="2707467"/>
          </a:xfrm>
        </p:spPr>
      </p:pic>
      <mc:AlternateContent xmlns:mc="http://schemas.openxmlformats.org/markup-compatibility/2006">
        <mc:Choice xmlns:a14="http://schemas.microsoft.com/office/drawing/2010/main" Requires="a14">
          <p:sp>
            <p:nvSpPr>
              <p:cNvPr id="3" name="TextBox 2"/>
              <p:cNvSpPr txBox="1"/>
              <p:nvPr/>
            </p:nvSpPr>
            <p:spPr>
              <a:xfrm>
                <a:off x="5589845" y="4501254"/>
                <a:ext cx="1568122" cy="7689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r>
                            <a:rPr lang="en-US" sz="2400" b="0" i="1" smtClean="0">
                              <a:latin typeface="Cambria Math" charset="0"/>
                            </a:rPr>
                            <m:t>ℒ</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num>
                        <m:den>
                          <m:r>
                            <a:rPr lang="en-US" sz="2400" b="0" i="1" smtClean="0">
                              <a:latin typeface="Cambria Math" charset="0"/>
                            </a:rPr>
                            <m:t>𝑑</m:t>
                          </m:r>
                          <m:r>
                            <a:rPr lang="en-US" sz="2400" b="0" i="1" smtClean="0">
                              <a:latin typeface="Cambria Math" charset="0"/>
                            </a:rPr>
                            <m:t>(</m:t>
                          </m:r>
                          <m:r>
                            <a:rPr lang="en-US" sz="2400" b="0" i="1" smtClean="0">
                              <a:latin typeface="Cambria Math" charset="0"/>
                            </a:rPr>
                            <m:t>𝑊</m:t>
                          </m:r>
                          <m:r>
                            <a:rPr lang="en-US" sz="2400" b="0" i="1" smtClean="0">
                              <a:latin typeface="Cambria Math" charset="0"/>
                            </a:rPr>
                            <m:t>)</m:t>
                          </m:r>
                        </m:den>
                      </m:f>
                      <m:r>
                        <a:rPr lang="en-US" sz="2400" b="0" i="1" smtClean="0">
                          <a:latin typeface="Cambria Math" charset="0"/>
                        </a:rPr>
                        <m:t>=0</m:t>
                      </m:r>
                    </m:oMath>
                  </m:oMathPara>
                </a14:m>
                <a:endParaRPr lang="en-US" sz="2000" dirty="0"/>
              </a:p>
            </p:txBody>
          </p:sp>
        </mc:Choice>
        <mc:Fallback>
          <p:sp>
            <p:nvSpPr>
              <p:cNvPr id="3" name="TextBox 2"/>
              <p:cNvSpPr txBox="1">
                <a:spLocks noRot="1" noChangeAspect="1" noMove="1" noResize="1" noEditPoints="1" noAdjustHandles="1" noChangeArrowheads="1" noChangeShapeType="1" noTextEdit="1"/>
              </p:cNvSpPr>
              <p:nvPr/>
            </p:nvSpPr>
            <p:spPr>
              <a:xfrm>
                <a:off x="5589845" y="4501254"/>
                <a:ext cx="1568122" cy="76899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5886" y="600169"/>
            <a:ext cx="5181121" cy="3454081"/>
          </a:xfrm>
          <a:prstGeom prst="rect">
            <a:avLst/>
          </a:prstGeom>
          <a:ln>
            <a:noFill/>
          </a:ln>
        </p:spPr>
      </p:pic>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33</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1" nodeType="clickEffect">
                                  <p:stCondLst>
                                    <p:cond delay="0"/>
                                  </p:stCondLst>
                                  <p:childTnLst>
                                    <p:animMotion origin="layout" path="M 3.33333E-6 -2.22222E-6 L 0.03021 0.08496 " pathEditMode="relative" rAng="0" ptsTypes="AA">
                                      <p:cBhvr>
                                        <p:cTn id="38" dur="2000" fill="hold"/>
                                        <p:tgtEl>
                                          <p:spTgt spid="3"/>
                                        </p:tgtEl>
                                        <p:attrNameLst>
                                          <p:attrName>ppt_x</p:attrName>
                                          <p:attrName>ppt_y</p:attrName>
                                        </p:attrNameLst>
                                      </p:cBhvr>
                                      <p:rCtr x="1510" y="4236"/>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2" nodeType="clickEffect">
                                  <p:stCondLst>
                                    <p:cond delay="0"/>
                                  </p:stCondLst>
                                  <p:childTnLst>
                                    <p:animMotion origin="layout" path="M 0.03021 0.08495 C 0.03034 0.08611 0.0306 0.08912 0.03099 0.09028 L 0.03203 0.09329 C 0.03229 0.09375 0.03242 0.09445 0.03268 0.09468 L 0.03346 0.09583 L 0.03398 0.09884 C 0.03411 0.09931 0.03411 0.09977 0.03424 0.10023 L 0.03593 0.10463 C 0.03619 0.10509 0.03633 0.10579 0.03659 0.10625 L 0.03737 0.10764 C 0.0375 0.10857 0.0375 0.10995 0.03789 0.11065 C 0.03815 0.11111 0.03854 0.11157 0.0388 0.11204 C 0.03893 0.1125 0.03906 0.1132 0.03932 0.11366 C 0.03958 0.11412 0.03984 0.11435 0.0401 0.11458 C 0.04205 0.11991 0.03906 0.11181 0.04153 0.11759 C 0.04192 0.11852 0.04218 0.11968 0.04258 0.1206 C 0.04297 0.12107 0.04323 0.12153 0.04349 0.12199 C 0.04362 0.12245 0.04375 0.12315 0.04401 0.12361 C 0.04427 0.12407 0.04453 0.12454 0.04479 0.125 C 0.04505 0.12546 0.04518 0.12616 0.04544 0.12662 C 0.047 0.12963 0.04557 0.12431 0.04791 0.13056 C 0.04922 0.13403 0.04843 0.13287 0.04987 0.13449 C 0.05 0.13495 0.05013 0.13565 0.05039 0.13588 C 0.05065 0.13634 0.05104 0.13657 0.05117 0.13704 C 0.05143 0.1375 0.0513 0.1382 0.05156 0.13843 C 0.05195 0.13935 0.05312 0.14051 0.05312 0.14074 C 0.05351 0.14236 0.05338 0.14144 0.05338 0.14306 " pathEditMode="relative" rAng="0" ptsTypes="AAAAAAAAAAAAAAAAAAAAAAAAAAA">
                                      <p:cBhvr>
                                        <p:cTn id="42" dur="2000" fill="hold"/>
                                        <p:tgtEl>
                                          <p:spTgt spid="3"/>
                                        </p:tgtEl>
                                        <p:attrNameLst>
                                          <p:attrName>ppt_x</p:attrName>
                                          <p:attrName>ppt_y</p:attrName>
                                        </p:attrNameLst>
                                      </p:cBhvr>
                                      <p:rCtr x="1159" y="2894"/>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3" nodeType="clickEffect">
                                  <p:stCondLst>
                                    <p:cond delay="0"/>
                                  </p:stCondLst>
                                  <p:childTnLst>
                                    <p:animMotion origin="layout" path="M 0.05338 0.14306 C 0.05364 0.14352 0.05377 0.14421 0.05416 0.14491 C 0.05469 0.14583 0.05521 0.14606 0.05586 0.1463 C 0.05612 0.14676 0.05638 0.14699 0.05664 0.14745 C 0.0569 0.14769 0.05729 0.14745 0.05755 0.14792 C 0.05781 0.14815 0.05781 0.14884 0.05807 0.14931 C 0.05833 0.14977 0.05859 0.15 0.05885 0.15023 C 0.05976 0.15278 0.05911 0.15139 0.06107 0.1537 C 0.06146 0.15394 0.06159 0.1544 0.06198 0.15463 L 0.06367 0.15579 C 0.06562 0.15556 0.06771 0.15556 0.06979 0.15509 C 0.07096 0.15509 0.07096 0.15347 0.07174 0.15185 C 0.07187 0.15116 0.072 0.15069 0.07226 0.15023 L 0.07305 0.14931 C 0.07344 0.14838 0.0737 0.14699 0.07422 0.1463 C 0.07526 0.14514 0.07487 0.14583 0.07539 0.14444 " pathEditMode="relative" rAng="0" ptsTypes="AAAAAAAAAAAAAAAA">
                                      <p:cBhvr>
                                        <p:cTn id="46" dur="2000" fill="hold"/>
                                        <p:tgtEl>
                                          <p:spTgt spid="3"/>
                                        </p:tgtEl>
                                        <p:attrNameLst>
                                          <p:attrName>ppt_x</p:attrName>
                                          <p:attrName>ppt_y</p:attrName>
                                        </p:attrNameLst>
                                      </p:cBhvr>
                                      <p:rCtr x="1094" y="625"/>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4" nodeType="clickEffect">
                                  <p:stCondLst>
                                    <p:cond delay="0"/>
                                  </p:stCondLst>
                                  <p:childTnLst>
                                    <p:animMotion origin="layout" path="M 0.07539 0.14444 C 0.07513 0.14491 0.075 0.14583 0.07474 0.1463 C 0.07435 0.14699 0.0737 0.14768 0.07305 0.14815 L 0.07149 0.15023 C 0.07123 0.15046 0.07097 0.15092 0.07058 0.15116 L 0.06888 0.15208 L 0.06732 0.15301 L 0.06641 0.1537 C 0.0655 0.15347 0.06459 0.15347 0.06368 0.15301 C 0.06302 0.15301 0.0625 0.15255 0.06198 0.15208 L 0.0612 0.15162 C 0.06094 0.15116 0.06068 0.15069 0.06029 0.15023 C 0.06003 0.14977 0.05977 0.14954 0.05951 0.1493 C 0.0586 0.14768 0.05938 0.14768 0.05873 0.14768 " pathEditMode="relative" rAng="0" ptsTypes="AAAAAAAAAAAAAA">
                                      <p:cBhvr>
                                        <p:cTn id="50" dur="2000" fill="hold"/>
                                        <p:tgtEl>
                                          <p:spTgt spid="3"/>
                                        </p:tgtEl>
                                        <p:attrNameLst>
                                          <p:attrName>ppt_x</p:attrName>
                                          <p:attrName>ppt_y</p:attrName>
                                        </p:attrNameLst>
                                      </p:cBhvr>
                                      <p:rCtr x="-833"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dirty="0" smtClean="0"/>
              <a:t/>
            </a:r>
            <a:br>
              <a:rPr lang="en-US" sz="2400" dirty="0" smtClean="0"/>
            </a:br>
            <a:endParaRPr lang="en-US" sz="2400" dirty="0" smtClean="0"/>
          </a:p>
          <a:p>
            <a:r>
              <a:rPr lang="en-US" sz="2400" b="1" dirty="0" smtClean="0"/>
              <a:t>Question</a:t>
            </a:r>
            <a:r>
              <a:rPr lang="en-US" sz="2400" dirty="0" smtClean="0"/>
              <a:t>: How do we generalize this to more than one predictor?</a:t>
            </a:r>
          </a:p>
          <a:p>
            <a:endParaRPr lang="en-US" sz="2400" b="1" dirty="0" smtClean="0"/>
          </a:p>
          <a:p>
            <a:endParaRPr lang="en-US" b="1" dirty="0"/>
          </a:p>
          <a:p>
            <a:r>
              <a:rPr lang="en-US" sz="2400" b="1" dirty="0" smtClean="0"/>
              <a:t>Question</a:t>
            </a:r>
            <a:r>
              <a:rPr lang="en-US" sz="2400" b="1" dirty="0" smtClean="0"/>
              <a:t>: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34</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spTree>
    <p:extLst>
      <p:ext uri="{BB962C8B-B14F-4D97-AF65-F5344CB8AC3E}">
        <p14:creationId xmlns:p14="http://schemas.microsoft.com/office/powerpoint/2010/main" val="10117979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36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Opposite direction </a:t>
              </a:r>
              <a:r>
                <a:rPr lang="en-US" sz="2400" dirty="0" smtClean="0"/>
                <a:t>of </a:t>
              </a:r>
              <a:r>
                <a:rPr lang="en-US" sz="2400" dirty="0" smtClean="0"/>
                <a:t>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mc:Choice xmlns:a14="http://schemas.microsoft.com/office/drawing/2010/main" Requires="a14">
          <p:sp>
            <p:nvSpPr>
              <p:cNvPr id="39" name="TextBox 38"/>
              <p:cNvSpPr txBox="1"/>
              <p:nvPr/>
            </p:nvSpPr>
            <p:spPr>
              <a:xfrm>
                <a:off x="4839691" y="5713065"/>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p:sp>
            <p:nvSpPr>
              <p:cNvPr id="39" name="TextBox 38"/>
              <p:cNvSpPr txBox="1">
                <a:spLocks noRot="1" noChangeAspect="1" noMove="1" noResize="1" noEditPoints="1" noAdjustHandles="1" noChangeArrowheads="1" noChangeShapeType="1" noTextEdit="1"/>
              </p:cNvSpPr>
              <p:nvPr/>
            </p:nvSpPr>
            <p:spPr>
              <a:xfrm>
                <a:off x="4839691" y="5713065"/>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163858" y="4079956"/>
            <a:ext cx="1828800" cy="1403105"/>
          </a:xfrm>
          <a:prstGeom prst="wedgeEllipseCallout">
            <a:avLst>
              <a:gd name="adj1" fmla="val -111921"/>
              <a:gd name="adj2" fmla="val 84827"/>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mc:Choice xmlns:a14="http://schemas.microsoft.com/office/drawing/2010/main"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i="1" dirty="0" smtClean="0"/>
                  <a:t>L</a:t>
                </a:r>
                <a:r>
                  <a:rPr lang="en-US" sz="2400" dirty="0" smtClean="0"/>
                  <a:t>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37</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rates </a:t>
            </a:r>
            <a:r>
              <a:rPr lang="en-US" dirty="0" smtClean="0">
                <a:latin typeface="Karla" charset="0"/>
                <a:ea typeface="Karla" charset="0"/>
                <a:cs typeface="Karla" charset="0"/>
              </a:rPr>
              <a:t>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a:t>
            </a:r>
            <a:endParaRPr lang="en-US" dirty="0"/>
          </a:p>
        </p:txBody>
      </p:sp>
      <p:sp>
        <p:nvSpPr>
          <p:cNvPr id="3" name="Content Placeholder 2"/>
          <p:cNvSpPr>
            <a:spLocks noGrp="1"/>
          </p:cNvSpPr>
          <p:nvPr>
            <p:ph idx="1"/>
          </p:nvPr>
        </p:nvSpPr>
        <p:spPr>
          <a:xfrm>
            <a:off x="820353" y="983807"/>
            <a:ext cx="10327008" cy="2111143"/>
          </a:xfrm>
        </p:spPr>
        <p:txBody>
          <a:bodyPr/>
          <a:lstStyle/>
          <a:p>
            <a:r>
              <a:rPr lang="en-US" dirty="0" smtClean="0"/>
              <a:t>Six Lectures @Fridays 8:00pm EST (Pavlos Protopapas): </a:t>
            </a:r>
          </a:p>
          <a:p>
            <a:pPr marL="1200120" lvl="1" indent="-457200">
              <a:buFont typeface="+mj-lt"/>
              <a:buAutoNum type="arabicPeriod"/>
            </a:pPr>
            <a:r>
              <a:rPr lang="en-US" dirty="0" smtClean="0"/>
              <a:t>Introduction</a:t>
            </a:r>
          </a:p>
          <a:p>
            <a:pPr marL="1200120" lvl="1" indent="-457200">
              <a:buFont typeface="+mj-lt"/>
              <a:buAutoNum type="arabicPeriod"/>
            </a:pPr>
            <a:r>
              <a:rPr lang="en-US" dirty="0" smtClean="0"/>
              <a:t>Design choices for NN, number of layers, number of nodes, activation function</a:t>
            </a:r>
          </a:p>
          <a:p>
            <a:pPr marL="1200120" lvl="1" indent="-457200">
              <a:buFont typeface="+mj-lt"/>
              <a:buAutoNum type="arabicPeriod"/>
            </a:pPr>
            <a:r>
              <a:rPr lang="en-US" dirty="0" smtClean="0"/>
              <a:t>Solver and Regularization </a:t>
            </a:r>
          </a:p>
          <a:p>
            <a:pPr marL="1200120" lvl="1" indent="-457200">
              <a:buFont typeface="+mj-lt"/>
              <a:buAutoNum type="arabicPeriod"/>
            </a:pPr>
            <a:r>
              <a:rPr lang="en-US" dirty="0" smtClean="0"/>
              <a:t> </a:t>
            </a:r>
            <a:r>
              <a:rPr lang="en-US" dirty="0"/>
              <a:t>Convolutional Neural Networks, basic concepts and </a:t>
            </a:r>
            <a:r>
              <a:rPr lang="en-US" dirty="0" smtClean="0"/>
              <a:t>architectures</a:t>
            </a:r>
          </a:p>
          <a:p>
            <a:pPr marL="1200120" lvl="1" indent="-457200">
              <a:buFont typeface="+mj-lt"/>
              <a:buAutoNum type="arabicPeriod"/>
            </a:pPr>
            <a:r>
              <a:rPr lang="en-US" dirty="0"/>
              <a:t>Convolutional Neural </a:t>
            </a:r>
            <a:r>
              <a:rPr lang="en-US" dirty="0" smtClean="0"/>
              <a:t>Networks part2 and state </a:t>
            </a:r>
            <a:r>
              <a:rPr lang="en-US" dirty="0"/>
              <a:t>of the art </a:t>
            </a:r>
            <a:r>
              <a:rPr lang="en-US" dirty="0" smtClean="0"/>
              <a:t>networks</a:t>
            </a:r>
          </a:p>
          <a:p>
            <a:pPr marL="1200120" lvl="1" indent="-457200">
              <a:buFont typeface="+mj-lt"/>
              <a:buAutoNum type="arabicPeriod"/>
            </a:pPr>
            <a:r>
              <a:rPr lang="en-US" dirty="0" smtClean="0"/>
              <a:t>Auto-encoders</a:t>
            </a:r>
            <a:endParaRPr lang="en-US" dirty="0"/>
          </a:p>
          <a:p>
            <a:r>
              <a:rPr lang="en-US" dirty="0" smtClean="0"/>
              <a:t>Six Labs @Saturdays 8:00pm EST (David </a:t>
            </a:r>
            <a:r>
              <a:rPr lang="en-US" dirty="0" err="1" smtClean="0"/>
              <a:t>Sondak</a:t>
            </a:r>
            <a:r>
              <a:rPr lang="en-US" dirty="0" smtClean="0"/>
              <a:t>) </a:t>
            </a:r>
            <a:endParaRPr lang="en-US" dirty="0"/>
          </a:p>
          <a:p>
            <a:r>
              <a:rPr lang="en-US" dirty="0" smtClean="0"/>
              <a:t>Six Office hours @Mondays 8:00am EST (David </a:t>
            </a:r>
            <a:r>
              <a:rPr lang="en-US" dirty="0" err="1" smtClean="0"/>
              <a:t>Sondak</a:t>
            </a:r>
            <a:r>
              <a:rPr lang="en-US" dirty="0" smtClean="0"/>
              <a:t>) </a:t>
            </a:r>
          </a:p>
          <a:p>
            <a:r>
              <a:rPr lang="en-US" dirty="0" smtClean="0"/>
              <a:t>Two assignments:	</a:t>
            </a:r>
          </a:p>
          <a:p>
            <a:pPr marL="1200120" lvl="1" indent="-457200">
              <a:buFont typeface="+mj-lt"/>
              <a:buAutoNum type="arabicPeriod"/>
            </a:pPr>
            <a:r>
              <a:rPr lang="en-US" dirty="0" smtClean="0"/>
              <a:t>To be released Oct 23 midnight, due on Oct 30</a:t>
            </a:r>
            <a:r>
              <a:rPr lang="en-US" baseline="30000" dirty="0" smtClean="0"/>
              <a:t>th</a:t>
            </a:r>
            <a:r>
              <a:rPr lang="en-US" dirty="0" smtClean="0"/>
              <a:t> midnight</a:t>
            </a:r>
            <a:endParaRPr lang="en-US" baseline="30000" dirty="0" smtClean="0"/>
          </a:p>
          <a:p>
            <a:pPr marL="1200120" lvl="1" indent="-457200">
              <a:buFont typeface="+mj-lt"/>
              <a:buAutoNum type="arabicPeriod"/>
            </a:pPr>
            <a:r>
              <a:rPr lang="en-US" dirty="0" smtClean="0"/>
              <a:t>To be released Nov 13 midnight, presentations on Nov 21</a:t>
            </a:r>
            <a:r>
              <a:rPr lang="en-US" baseline="30000" dirty="0" smtClean="0"/>
              <a:t>st</a:t>
            </a:r>
            <a:r>
              <a:rPr lang="en-US" dirty="0" smtClean="0"/>
              <a:t> 8:00pm (EST)</a:t>
            </a:r>
            <a:r>
              <a:rPr lang="en-US" baseline="30000" dirty="0" smtClean="0"/>
              <a:t>	</a:t>
            </a:r>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6811650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40</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623484" y="3289734"/>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167233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41</a:t>
            </a:fld>
            <a:endParaRPr lang="en-US"/>
          </a:p>
        </p:txBody>
      </p:sp>
      <p:sp>
        <p:nvSpPr>
          <p:cNvPr id="4" name="TextBox 3"/>
          <p:cNvSpPr txBox="1"/>
          <p:nvPr/>
        </p:nvSpPr>
        <p:spPr>
          <a:xfrm>
            <a:off x="990600" y="1219200"/>
            <a:ext cx="8715848" cy="2246769"/>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Can you do it?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Wolfram Alpha can do it for us! </a:t>
            </a:r>
          </a:p>
          <a:p>
            <a:endParaRPr lang="en-US" sz="2800" dirty="0">
              <a:solidFill>
                <a:schemeClr val="tx1">
                  <a:lumMod val="75000"/>
                  <a:lumOff val="25000"/>
                </a:schemeClr>
              </a:solidFill>
              <a:latin typeface="Karla" charset="0"/>
              <a:ea typeface="Karla" charset="0"/>
              <a:cs typeface="Karla" charset="0"/>
            </a:endParaRPr>
          </a:p>
          <a:p>
            <a:r>
              <a:rPr lang="en-US" sz="2800" dirty="0" smtClean="0">
                <a:solidFill>
                  <a:schemeClr val="tx1">
                    <a:lumMod val="75000"/>
                    <a:lumOff val="25000"/>
                  </a:schemeClr>
                </a:solidFill>
                <a:latin typeface="Karla" charset="0"/>
                <a:ea typeface="Karla" charset="0"/>
                <a:cs typeface="Karla" charset="0"/>
              </a:rPr>
              <a:t>We need a formalism to deal with these derivatives. </a:t>
            </a:r>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66130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42</a:t>
            </a:fld>
            <a:endParaRPr lang="en-US"/>
          </a:p>
        </p:txBody>
      </p:sp>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graphicFrame>
        <p:nvGraphicFramePr>
          <p:cNvPr id="10" name="Object 9"/>
          <p:cNvGraphicFramePr>
            <a:graphicFrameLocks noChangeAspect="1"/>
          </p:cNvGraphicFramePr>
          <p:nvPr>
            <p:extLst>
              <p:ext uri="{D42A27DB-BD31-4B8C-83A1-F6EECF244321}">
                <p14:modId xmlns:p14="http://schemas.microsoft.com/office/powerpoint/2010/main" val="1238722011"/>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43" name="Equation" r:id="rId8" imgW="1524000" imgH="469900" progId="Equation.3">
                  <p:embed/>
                </p:oleObj>
              </mc:Choice>
              <mc:Fallback>
                <p:oleObj name="Equation" r:id="rId8" imgW="1524000" imgH="469900" progId="Equation.3">
                  <p:embed/>
                  <p:pic>
                    <p:nvPicPr>
                      <p:cNvPr id="0" name=""/>
                      <p:cNvPicPr/>
                      <p:nvPr/>
                    </p:nvPicPr>
                    <p:blipFill>
                      <a:blip r:embed="rId9"/>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a:t>
            </a:r>
            <a:r>
              <a:rPr lang="en-US" dirty="0" smtClean="0"/>
              <a:t>Regression derivatives</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43</a:t>
            </a:fld>
            <a:endParaRPr lang="en-US"/>
          </a:p>
        </p:txBody>
      </p:sp>
      <mc:AlternateContent xmlns:mc="http://schemas.openxmlformats.org/markup-compatibility/2006">
        <mc:Choice xmlns:a14="http://schemas.microsoft.com/office/drawing/2010/main" Requires="a14">
          <p:sp>
            <p:nvSpPr>
              <p:cNvPr id="8" name="Rectangle 7"/>
              <p:cNvSpPr/>
              <p:nvPr/>
            </p:nvSpPr>
            <p:spPr>
              <a:xfrm>
                <a:off x="959725" y="1652154"/>
                <a:ext cx="8786649" cy="988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charset="0"/>
                        </a:rPr>
                        <m:t>ℒ</m:t>
                      </m:r>
                      <m:r>
                        <a:rPr lang="en-US" sz="2400" i="1" smtClean="0">
                          <a:latin typeface="Cambria Math" charset="0"/>
                        </a:rPr>
                        <m:t>=</m:t>
                      </m:r>
                      <m:func>
                        <m:funcPr>
                          <m:ctrlPr>
                            <a:rPr lang="en-US" sz="2400" i="1">
                              <a:latin typeface="Cambria Math" charset="0"/>
                            </a:rPr>
                          </m:ctrlPr>
                        </m:funcPr>
                        <m:fName>
                          <m:nary>
                            <m:naryPr>
                              <m:chr m:val="∑"/>
                              <m:supHide m:val="on"/>
                              <m:ctrlPr>
                                <a:rPr lang="en-US" sz="2400" i="1">
                                  <a:latin typeface="Cambria Math" charset="0"/>
                                </a:rPr>
                              </m:ctrlPr>
                            </m:naryPr>
                            <m:sub>
                              <m:r>
                                <a:rPr lang="en-US" sz="2400" b="0" i="1">
                                  <a:latin typeface="Cambria Math" charset="0"/>
                                </a:rPr>
                                <m:t>𝑖</m:t>
                              </m:r>
                            </m:sub>
                            <m:sup/>
                            <m:e>
                              <m:sSub>
                                <m:sSubPr>
                                  <m:ctrlPr>
                                    <a:rPr lang="en-US" sz="2400" i="1">
                                      <a:latin typeface="Cambria Math" charset="0"/>
                                    </a:rPr>
                                  </m:ctrlPr>
                                </m:sSubPr>
                                <m:e>
                                  <m:r>
                                    <a:rPr lang="en-US" sz="2400" b="0" i="1">
                                      <a:latin typeface="Cambria Math" charset="0"/>
                                    </a:rPr>
                                    <m:t>ℒ</m:t>
                                  </m:r>
                                </m:e>
                                <m:sub>
                                  <m:r>
                                    <a:rPr lang="en-US" sz="2400" b="0" i="1">
                                      <a:latin typeface="Cambria Math" charset="0"/>
                                    </a:rPr>
                                    <m:t>𝑖</m:t>
                                  </m:r>
                                </m:sub>
                              </m:sSub>
                            </m:e>
                          </m:nary>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func>
                                <m:funcPr>
                                  <m:ctrlPr>
                                    <a:rPr lang="en-US" sz="2400" b="0" i="1" smtClean="0">
                                      <a:latin typeface="Cambria Math" charset="0"/>
                                    </a:rPr>
                                  </m:ctrlPr>
                                </m:funcPr>
                                <m:fName>
                                  <m:r>
                                    <m:rPr>
                                      <m:sty m:val="p"/>
                                    </m:rPr>
                                    <a:rPr lang="en-US" sz="2400" b="0" i="0" smtClean="0">
                                      <a:latin typeface="Cambria Math" charset="0"/>
                                    </a:rPr>
                                    <m:t>log</m:t>
                                  </m:r>
                                </m:fName>
                                <m:e>
                                  <m:sSub>
                                    <m:sSubPr>
                                      <m:ctrlPr>
                                        <a:rPr lang="en-US" sz="2400" b="0" i="1" smtClean="0">
                                          <a:latin typeface="Cambria Math" charset="0"/>
                                        </a:rPr>
                                      </m:ctrlPr>
                                    </m:sSubPr>
                                    <m:e>
                                      <m:r>
                                        <a:rPr lang="en-US" sz="2400" b="0" i="1" smtClean="0">
                                          <a:latin typeface="Cambria Math" charset="0"/>
                                        </a:rPr>
                                        <m:t>𝐿</m:t>
                                      </m:r>
                                    </m:e>
                                    <m:sub>
                                      <m:r>
                                        <a:rPr lang="en-US" sz="2400" b="0" i="1" smtClean="0">
                                          <a:latin typeface="Cambria Math" charset="0"/>
                                        </a:rPr>
                                        <m:t>𝑖</m:t>
                                      </m:r>
                                    </m:sub>
                                  </m:sSub>
                                </m:e>
                              </m:func>
                            </m:e>
                          </m:nary>
                          <m:r>
                            <a:rPr lang="en-US" sz="2400" b="0">
                              <a:latin typeface="Cambria Math" charset="0"/>
                            </a:rPr>
                            <m:t> </m:t>
                          </m:r>
                        </m:fName>
                        <m:e>
                          <m:r>
                            <a:rPr lang="en-US" sz="2400" b="0" i="1">
                              <a:latin typeface="Cambria Math" charset="0"/>
                            </a:rPr>
                            <m:t>=−</m:t>
                          </m:r>
                          <m:nary>
                            <m:naryPr>
                              <m:chr m:val="∑"/>
                              <m:supHide m:val="on"/>
                              <m:ctrlPr>
                                <a:rPr lang="en-US" sz="2400" i="1">
                                  <a:latin typeface="Cambria Math" charset="0"/>
                                </a:rPr>
                              </m:ctrlPr>
                            </m:naryPr>
                            <m:sub>
                              <m:r>
                                <a:rPr lang="en-US" sz="2400" b="0" i="1">
                                  <a:latin typeface="Cambria Math" charset="0"/>
                                </a:rPr>
                                <m:t>𝑖</m:t>
                              </m:r>
                            </m:sub>
                            <m:sup/>
                            <m:e>
                              <m:r>
                                <a:rPr lang="en-US" sz="2400" b="0" i="1" smtClean="0">
                                  <a:latin typeface="Cambria Math" charset="0"/>
                                </a:rPr>
                                <m:t>[</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func>
                                <m:funcPr>
                                  <m:ctrlPr>
                                    <a:rPr lang="en-US" sz="2400" i="1">
                                      <a:latin typeface="Cambria Math" charset="0"/>
                                    </a:rPr>
                                  </m:ctrlPr>
                                </m:funcPr>
                                <m:fName>
                                  <m:r>
                                    <m:rPr>
                                      <m:sty m:val="p"/>
                                    </m:rPr>
                                    <a:rPr lang="en-US" sz="2400" b="0" i="0">
                                      <a:latin typeface="Cambria Math" charset="0"/>
                                    </a:rPr>
                                    <m:t>log</m:t>
                                  </m:r>
                                </m:fName>
                                <m:e>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d>
                                    <m:dPr>
                                      <m:ctrlPr>
                                        <a:rPr lang="en-US" sz="2400" i="1">
                                          <a:latin typeface="Cambria Math" charset="0"/>
                                        </a:rPr>
                                      </m:ctrlPr>
                                    </m:dPr>
                                    <m:e>
                                      <m:r>
                                        <a:rPr lang="en-US" sz="2400" b="0" i="1">
                                          <a:latin typeface="Cambria Math" charset="0"/>
                                        </a:rPr>
                                        <m:t>1−</m:t>
                                      </m:r>
                                      <m:sSub>
                                        <m:sSubPr>
                                          <m:ctrlPr>
                                            <a:rPr lang="en-US" sz="2400" i="1">
                                              <a:latin typeface="Cambria Math" charset="0"/>
                                            </a:rPr>
                                          </m:ctrlPr>
                                        </m:sSubPr>
                                        <m:e>
                                          <m:r>
                                            <a:rPr lang="en-US" sz="2400" b="0" i="1">
                                              <a:latin typeface="Cambria Math" charset="0"/>
                                            </a:rPr>
                                            <m:t>𝑦</m:t>
                                          </m:r>
                                        </m:e>
                                        <m:sub>
                                          <m:r>
                                            <a:rPr lang="en-US" sz="2400" b="0" i="1">
                                              <a:latin typeface="Cambria Math" charset="0"/>
                                            </a:rPr>
                                            <m:t>𝑖</m:t>
                                          </m:r>
                                        </m:sub>
                                      </m:sSub>
                                    </m:e>
                                  </m:d>
                                  <m:func>
                                    <m:funcPr>
                                      <m:ctrlPr>
                                        <a:rPr lang="en-US" sz="2400" i="1">
                                          <a:latin typeface="Cambria Math" charset="0"/>
                                        </a:rPr>
                                      </m:ctrlPr>
                                    </m:funcPr>
                                    <m:fName>
                                      <m:r>
                                        <m:rPr>
                                          <m:sty m:val="p"/>
                                        </m:rPr>
                                        <a:rPr lang="en-US" sz="2400" b="0" i="0">
                                          <a:latin typeface="Cambria Math" charset="0"/>
                                        </a:rPr>
                                        <m:t>log</m:t>
                                      </m:r>
                                    </m:fName>
                                    <m:e>
                                      <m:r>
                                        <a:rPr lang="en-US" sz="2400" b="0" i="1">
                                          <a:latin typeface="Cambria Math" charset="0"/>
                                        </a:rPr>
                                        <m:t>(1−</m:t>
                                      </m:r>
                                      <m:sSub>
                                        <m:sSubPr>
                                          <m:ctrlPr>
                                            <a:rPr lang="en-US" sz="2400" i="1">
                                              <a:latin typeface="Cambria Math" charset="0"/>
                                            </a:rPr>
                                          </m:ctrlPr>
                                        </m:sSubPr>
                                        <m:e>
                                          <m:r>
                                            <a:rPr lang="en-US" sz="2400" b="0" i="1">
                                              <a:latin typeface="Cambria Math" charset="0"/>
                                            </a:rPr>
                                            <m:t>𝑝</m:t>
                                          </m:r>
                                        </m:e>
                                        <m:sub>
                                          <m:r>
                                            <a:rPr lang="en-US" sz="2400" b="0" i="1">
                                              <a:latin typeface="Cambria Math" charset="0"/>
                                            </a:rPr>
                                            <m:t>𝑖</m:t>
                                          </m:r>
                                        </m:sub>
                                      </m:sSub>
                                      <m:r>
                                        <a:rPr lang="en-US" sz="2400" b="0" i="1">
                                          <a:latin typeface="Cambria Math" charset="0"/>
                                        </a:rPr>
                                        <m:t>)</m:t>
                                      </m:r>
                                      <m:r>
                                        <a:rPr lang="en-US" sz="2400" b="0" i="1" smtClean="0">
                                          <a:latin typeface="Cambria Math" charset="0"/>
                                        </a:rPr>
                                        <m:t>]</m:t>
                                      </m:r>
                                    </m:e>
                                  </m:func>
                                </m:e>
                              </m:func>
                            </m:e>
                          </m:nary>
                        </m:e>
                      </m:func>
                    </m:oMath>
                  </m:oMathPara>
                </a14:m>
                <a:endParaRPr lang="en-US" dirty="0" smtClean="0"/>
              </a:p>
            </p:txBody>
          </p:sp>
        </mc:Choice>
        <mc:Fallback>
          <p:sp>
            <p:nvSpPr>
              <p:cNvPr id="8" name="Rectangle 7"/>
              <p:cNvSpPr>
                <a:spLocks noRot="1" noChangeAspect="1" noMove="1" noResize="1" noEditPoints="1" noAdjustHandles="1" noChangeArrowheads="1" noChangeShapeType="1" noTextEdit="1"/>
              </p:cNvSpPr>
              <p:nvPr/>
            </p:nvSpPr>
            <p:spPr>
              <a:xfrm>
                <a:off x="959725" y="1652154"/>
                <a:ext cx="8786649"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4008768" y="5637992"/>
                <a:ext cx="4561490" cy="611193"/>
              </a:xfrm>
              <a:prstGeom prst="rect">
                <a:avLst/>
              </a:prstGeom>
              <a:noFill/>
            </p:spPr>
            <p:txBody>
              <a:bodyPr wrap="square" lIns="0" tIns="0" rIns="0" bIns="0" rtlCol="0">
                <a:spAutoFit/>
              </a:bodyPr>
              <a:lstStyle/>
              <a:p>
                <a14:m>
                  <m:oMath xmlns:m="http://schemas.openxmlformats.org/officeDocument/2006/math">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r>
                          <a:rPr lang="en-US" sz="2400" b="0" i="1" smtClean="0">
                            <a:solidFill>
                              <a:schemeClr val="tx1">
                                <a:lumMod val="75000"/>
                                <a:lumOff val="25000"/>
                              </a:schemeClr>
                            </a:solidFill>
                            <a:latin typeface="Cambria Math" charset="0"/>
                          </a:rPr>
                          <m:t>ℒ</m:t>
                        </m:r>
                      </m:num>
                      <m:den>
                        <m:r>
                          <a:rPr lang="en-US" sz="2400" b="0" i="1" smtClean="0">
                            <a:solidFill>
                              <a:schemeClr val="tx1">
                                <a:lumMod val="75000"/>
                                <a:lumOff val="25000"/>
                              </a:schemeClr>
                            </a:solidFill>
                            <a:latin typeface="Cambria Math" charset="0"/>
                          </a:rPr>
                          <m:t>𝑑𝑊</m:t>
                        </m:r>
                      </m:den>
                    </m:f>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f>
                          <m:fPr>
                            <m:ctrlPr>
                              <a:rPr lang="mr-IN" sz="2400" i="1" smtClean="0">
                                <a:solidFill>
                                  <a:schemeClr val="tx1">
                                    <a:lumMod val="75000"/>
                                    <a:lumOff val="25000"/>
                                  </a:schemeClr>
                                </a:solidFill>
                                <a:latin typeface="Cambria Math" charset="0"/>
                              </a:rPr>
                            </m:ctrlPr>
                          </m:fPr>
                          <m:num>
                            <m:r>
                              <a:rPr lang="en-US" sz="2400" b="0" i="1" smtClean="0">
                                <a:solidFill>
                                  <a:schemeClr val="tx1">
                                    <a:lumMod val="75000"/>
                                    <a:lumOff val="25000"/>
                                  </a:schemeClr>
                                </a:solidFill>
                                <a:latin typeface="Cambria Math" charset="0"/>
                              </a:rPr>
                              <m:t>𝑑</m:t>
                            </m:r>
                            <m:sSub>
                              <m:sSubPr>
                                <m:ctrlPr>
                                  <a:rPr lang="en-US" sz="2400" i="1" smtClean="0">
                                    <a:solidFill>
                                      <a:schemeClr val="tx1">
                                        <a:lumMod val="75000"/>
                                        <a:lumOff val="25000"/>
                                      </a:schemeClr>
                                    </a:solidFill>
                                    <a:latin typeface="Cambria Math" charset="0"/>
                                  </a:rPr>
                                </m:ctrlPr>
                              </m:sSubPr>
                              <m:e>
                                <m:r>
                                  <a:rPr lang="en-US" sz="2400" b="0" i="1" smtClean="0">
                                    <a:solidFill>
                                      <a:schemeClr val="tx1">
                                        <a:lumMod val="75000"/>
                                        <a:lumOff val="25000"/>
                                      </a:schemeClr>
                                    </a:solidFill>
                                    <a:latin typeface="Cambria Math" charset="0"/>
                                  </a:rPr>
                                  <m:t>ℒ</m:t>
                                </m:r>
                              </m:e>
                              <m:sub>
                                <m:r>
                                  <a:rPr lang="en-US" sz="2400" b="0" i="1" smtClean="0">
                                    <a:solidFill>
                                      <a:schemeClr val="tx1">
                                        <a:lumMod val="75000"/>
                                        <a:lumOff val="25000"/>
                                      </a:schemeClr>
                                    </a:solidFill>
                                    <a:latin typeface="Cambria Math" charset="0"/>
                                  </a:rPr>
                                  <m:t>𝑖</m:t>
                                </m:r>
                              </m:sub>
                            </m:sSub>
                          </m:num>
                          <m:den>
                            <m:r>
                              <a:rPr lang="en-US" sz="2400" b="0" i="1" smtClean="0">
                                <a:solidFill>
                                  <a:schemeClr val="tx1">
                                    <a:lumMod val="75000"/>
                                    <a:lumOff val="25000"/>
                                  </a:schemeClr>
                                </a:solidFill>
                                <a:latin typeface="Cambria Math" charset="0"/>
                              </a:rPr>
                              <m:t>𝑑𝑊</m:t>
                            </m:r>
                          </m:den>
                        </m:f>
                      </m:e>
                    </m:nary>
                    <m:r>
                      <a:rPr lang="en-US" sz="2400" b="0" i="1" smtClean="0">
                        <a:solidFill>
                          <a:schemeClr val="tx1">
                            <a:lumMod val="75000"/>
                            <a:lumOff val="25000"/>
                          </a:schemeClr>
                        </a:solidFill>
                        <a:latin typeface="Cambria Math" charset="0"/>
                      </a:rPr>
                      <m:t>=</m:t>
                    </m:r>
                    <m:nary>
                      <m:naryPr>
                        <m:chr m:val="∑"/>
                        <m:supHide m:val="on"/>
                        <m:ctrlPr>
                          <a:rPr lang="en-US" sz="2400" i="1" smtClean="0">
                            <a:solidFill>
                              <a:schemeClr val="tx1">
                                <a:lumMod val="75000"/>
                                <a:lumOff val="25000"/>
                              </a:schemeClr>
                            </a:solidFill>
                            <a:latin typeface="Cambria Math" charset="0"/>
                          </a:rPr>
                        </m:ctrlPr>
                      </m:naryPr>
                      <m:sub>
                        <m:r>
                          <a:rPr lang="en-US" sz="2400" b="0" i="1" smtClean="0">
                            <a:solidFill>
                              <a:schemeClr val="tx1">
                                <a:lumMod val="75000"/>
                                <a:lumOff val="25000"/>
                              </a:schemeClr>
                            </a:solidFill>
                            <a:latin typeface="Cambria Math" charset="0"/>
                          </a:rPr>
                          <m:t>𝑖</m:t>
                        </m:r>
                      </m:sub>
                      <m:sup/>
                      <m:e>
                        <m:r>
                          <a:rPr lang="en-US" sz="2400" b="0" i="1" smtClean="0">
                            <a:solidFill>
                              <a:schemeClr val="tx1">
                                <a:lumMod val="75000"/>
                                <a:lumOff val="25000"/>
                              </a:schemeClr>
                            </a:solidFill>
                            <a:latin typeface="Cambria Math" charset="0"/>
                          </a:rPr>
                          <m:t>(</m:t>
                        </m:r>
                      </m:e>
                    </m:nary>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𝐴</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r>
                  <a:rPr lang="mr-IN" sz="2400" dirty="0">
                    <a:solidFill>
                      <a:schemeClr val="tx1">
                        <a:lumMod val="75000"/>
                        <a:lumOff val="25000"/>
                      </a:schemeClr>
                    </a:solidFill>
                  </a:rPr>
                  <a:t> </a:t>
                </a:r>
                <a14:m>
                  <m:oMath xmlns:m="http://schemas.openxmlformats.org/officeDocument/2006/math">
                    <m:f>
                      <m:fPr>
                        <m:ctrlPr>
                          <a:rPr lang="mr-IN" sz="2400" i="1">
                            <a:solidFill>
                              <a:schemeClr val="tx1">
                                <a:lumMod val="75000"/>
                                <a:lumOff val="25000"/>
                              </a:schemeClr>
                            </a:solidFill>
                            <a:latin typeface="Cambria Math" charset="0"/>
                          </a:rPr>
                        </m:ctrlPr>
                      </m:fPr>
                      <m:num>
                        <m:r>
                          <a:rPr lang="en-US" sz="2400" b="0" i="1">
                            <a:solidFill>
                              <a:schemeClr val="tx1">
                                <a:lumMod val="75000"/>
                                <a:lumOff val="25000"/>
                              </a:schemeClr>
                            </a:solidFill>
                            <a:latin typeface="Cambria Math" charset="0"/>
                          </a:rPr>
                          <m:t>𝑑</m:t>
                        </m:r>
                        <m:sSubSup>
                          <m:sSubSupPr>
                            <m:ctrlPr>
                              <a:rPr lang="en-US" sz="2400" i="1" smtClean="0">
                                <a:solidFill>
                                  <a:schemeClr val="tx1">
                                    <a:lumMod val="75000"/>
                                    <a:lumOff val="25000"/>
                                  </a:schemeClr>
                                </a:solidFill>
                                <a:latin typeface="Cambria Math" charset="0"/>
                              </a:rPr>
                            </m:ctrlPr>
                          </m:sSubSupPr>
                          <m:e>
                            <m:r>
                              <a:rPr lang="en-US" sz="2400" b="0" i="1">
                                <a:solidFill>
                                  <a:schemeClr val="tx1">
                                    <a:lumMod val="75000"/>
                                    <a:lumOff val="25000"/>
                                  </a:schemeClr>
                                </a:solidFill>
                                <a:latin typeface="Cambria Math" charset="0"/>
                              </a:rPr>
                              <m:t>ℒ</m:t>
                            </m:r>
                          </m:e>
                          <m:sub>
                            <m:r>
                              <a:rPr lang="en-US" sz="2400" b="0" i="1">
                                <a:solidFill>
                                  <a:schemeClr val="tx1">
                                    <a:lumMod val="75000"/>
                                    <a:lumOff val="25000"/>
                                  </a:schemeClr>
                                </a:solidFill>
                                <a:latin typeface="Cambria Math" charset="0"/>
                              </a:rPr>
                              <m:t>𝑖</m:t>
                            </m:r>
                          </m:sub>
                          <m:sup>
                            <m:r>
                              <a:rPr lang="en-US" sz="2400" b="0" i="1" smtClean="0">
                                <a:solidFill>
                                  <a:schemeClr val="tx1">
                                    <a:lumMod val="75000"/>
                                    <a:lumOff val="25000"/>
                                  </a:schemeClr>
                                </a:solidFill>
                                <a:latin typeface="Cambria Math" charset="0"/>
                              </a:rPr>
                              <m:t>𝐵</m:t>
                            </m:r>
                          </m:sup>
                        </m:sSubSup>
                      </m:num>
                      <m:den>
                        <m:r>
                          <a:rPr lang="en-US" sz="2400" b="0" i="1">
                            <a:solidFill>
                              <a:schemeClr val="tx1">
                                <a:lumMod val="75000"/>
                                <a:lumOff val="25000"/>
                              </a:schemeClr>
                            </a:solidFill>
                            <a:latin typeface="Cambria Math" charset="0"/>
                          </a:rPr>
                          <m:t>𝑑𝑊</m:t>
                        </m:r>
                      </m:den>
                    </m:f>
                  </m:oMath>
                </a14:m>
                <a:r>
                  <a:rPr lang="en-US" sz="2400" dirty="0" smtClean="0">
                    <a:solidFill>
                      <a:schemeClr val="tx1">
                        <a:lumMod val="75000"/>
                        <a:lumOff val="25000"/>
                      </a:schemeClr>
                    </a:solidFill>
                  </a:rPr>
                  <a:t>)</a:t>
                </a:r>
              </a:p>
            </p:txBody>
          </p:sp>
        </mc:Choice>
        <mc:Fallback>
          <p:sp>
            <p:nvSpPr>
              <p:cNvPr id="10" name="TextBox 9"/>
              <p:cNvSpPr txBox="1">
                <a:spLocks noRot="1" noChangeAspect="1" noMove="1" noResize="1" noEditPoints="1" noAdjustHandles="1" noChangeArrowheads="1" noChangeShapeType="1" noTextEdit="1"/>
              </p:cNvSpPr>
              <p:nvPr/>
            </p:nvSpPr>
            <p:spPr>
              <a:xfrm>
                <a:off x="4008768" y="5637992"/>
                <a:ext cx="4561490" cy="611193"/>
              </a:xfrm>
              <a:prstGeom prst="rect">
                <a:avLst/>
              </a:prstGeom>
              <a:blipFill rotWithShape="0">
                <a:blip r:embed="rId3"/>
                <a:stretch>
                  <a:fillRect l="-134"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2523371" y="2772592"/>
                <a:ext cx="7223003" cy="10152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charset="0"/>
                            </a:rPr>
                            <m:t>ℒ</m:t>
                          </m:r>
                        </m:e>
                        <m:sub>
                          <m:r>
                            <a:rPr lang="en-US" sz="2400" b="0" i="1" smtClean="0">
                              <a:latin typeface="Cambria Math" charset="0"/>
                            </a:rPr>
                            <m:t>𝑖</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m:t>
                          </m:r>
                          <m:r>
                            <a:rPr lang="en-US" sz="2400" b="0" i="1" smtClean="0">
                              <a:latin typeface="Cambria Math" charset="0"/>
                            </a:rPr>
                            <m:t>𝑦</m:t>
                          </m:r>
                        </m:e>
                        <m:sub>
                          <m:r>
                            <a:rPr lang="en-US" sz="2400" b="0" i="1" smtClean="0">
                              <a:latin typeface="Cambria Math" charset="0"/>
                            </a:rPr>
                            <m:t>𝑖</m:t>
                          </m:r>
                        </m:sub>
                      </m:sSub>
                      <m:func>
                        <m:funcPr>
                          <m:ctrlPr>
                            <a:rPr lang="en-US" sz="2400" b="0" i="1" smtClean="0">
                              <a:latin typeface="Cambria Math" charset="0"/>
                            </a:rPr>
                          </m:ctrlPr>
                        </m:funcPr>
                        <m:fName>
                          <m:r>
                            <m:rPr>
                              <m:sty m:val="p"/>
                            </m:rPr>
                            <a:rPr lang="en-US" sz="2400" b="0" i="0" smtClean="0">
                              <a:latin typeface="Cambria Math" charset="0"/>
                            </a:rPr>
                            <m:t>log</m:t>
                          </m:r>
                        </m:fName>
                        <m:e>
                          <m:f>
                            <m:fPr>
                              <m:ctrlPr>
                                <a:rPr lang="mr-IN" sz="2400" b="0" i="1" smtClean="0">
                                  <a:latin typeface="Cambria Math" charset="0"/>
                                </a:rPr>
                              </m:ctrlPr>
                            </m:fPr>
                            <m:num>
                              <m:r>
                                <a:rPr lang="en-US" sz="2400" b="0" i="1" smtClean="0">
                                  <a:latin typeface="Cambria Math" charset="0"/>
                                </a:rPr>
                                <m:t>1</m:t>
                              </m:r>
                            </m:num>
                            <m:den>
                              <m:r>
                                <a:rPr lang="en-US" sz="2400" b="0" i="1" smtClean="0">
                                  <a:latin typeface="Cambria Math" charset="0"/>
                                </a:rPr>
                                <m:t>1+</m:t>
                              </m:r>
                              <m:sSup>
                                <m:sSupPr>
                                  <m:ctrlPr>
                                    <a:rPr lang="en-US" sz="2400" b="0" i="1" smtClean="0">
                                      <a:latin typeface="Cambria Math" charset="0"/>
                                    </a:rPr>
                                  </m:ctrlPr>
                                </m:sSupPr>
                                <m:e>
                                  <m:r>
                                    <a:rPr lang="en-US" sz="2400" b="0" i="1" smtClean="0">
                                      <a:latin typeface="Cambria Math" charset="0"/>
                                    </a:rPr>
                                    <m:t>𝑒</m:t>
                                  </m:r>
                                </m:e>
                                <m:sup>
                                  <m:r>
                                    <a:rPr lang="en-US" sz="2400" b="0" i="1" smtClean="0">
                                      <a:latin typeface="Cambria Math" charset="0"/>
                                    </a:rPr>
                                    <m:t>−</m:t>
                                  </m:r>
                                  <m:sSup>
                                    <m:sSupPr>
                                      <m:ctrlPr>
                                        <a:rPr lang="en-US" sz="2400" b="0" i="1" smtClean="0">
                                          <a:latin typeface="Cambria Math" charset="0"/>
                                        </a:rPr>
                                      </m:ctrlPr>
                                    </m:sSupPr>
                                    <m:e>
                                      <m:r>
                                        <a:rPr lang="en-US" sz="2400" b="0" i="1" smtClean="0">
                                          <a:latin typeface="Cambria Math" charset="0"/>
                                        </a:rPr>
                                        <m:t>𝑊</m:t>
                                      </m:r>
                                    </m:e>
                                    <m:sup>
                                      <m:r>
                                        <a:rPr lang="en-US" sz="2400" b="0" i="1" smtClean="0">
                                          <a:latin typeface="Cambria Math" charset="0"/>
                                        </a:rPr>
                                        <m:t>𝑇</m:t>
                                      </m:r>
                                    </m:sup>
                                  </m:sSup>
                                  <m:r>
                                    <a:rPr lang="en-US" sz="2400" b="0" i="1" smtClean="0">
                                      <a:latin typeface="Cambria Math" charset="0"/>
                                    </a:rPr>
                                    <m:t>𝑋</m:t>
                                  </m:r>
                                </m:sup>
                              </m:sSup>
                            </m:den>
                          </m:f>
                          <m:r>
                            <a:rPr lang="en-US" sz="2400" b="0" i="1" smtClean="0">
                              <a:latin typeface="Cambria Math" charset="0"/>
                            </a:rPr>
                            <m:t>−</m:t>
                          </m:r>
                          <m:d>
                            <m:dPr>
                              <m:ctrlPr>
                                <a:rPr lang="en-US" sz="2400" b="0" i="1" smtClean="0">
                                  <a:latin typeface="Cambria Math" charset="0"/>
                                </a:rPr>
                              </m:ctrlPr>
                            </m:dPr>
                            <m:e>
                              <m:r>
                                <a:rPr lang="en-US" sz="2400" b="0" i="1" smtClean="0">
                                  <a:latin typeface="Cambria Math" charset="0"/>
                                </a:rPr>
                                <m:t>1−</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𝑖</m:t>
                                  </m:r>
                                </m:sub>
                              </m:sSub>
                            </m:e>
                          </m:d>
                          <m:func>
                            <m:funcPr>
                              <m:ctrlPr>
                                <a:rPr lang="en-US" sz="2400" b="0" i="1" smtClean="0">
                                  <a:latin typeface="Cambria Math" charset="0"/>
                                </a:rPr>
                              </m:ctrlPr>
                            </m:funcPr>
                            <m:fName>
                              <m:r>
                                <m:rPr>
                                  <m:sty m:val="p"/>
                                </m:rPr>
                                <a:rPr lang="en-US" sz="2400" b="0" i="0" smtClean="0">
                                  <a:latin typeface="Cambria Math" charset="0"/>
                                </a:rPr>
                                <m:t>log</m:t>
                              </m:r>
                            </m:fName>
                            <m:e>
                              <m:r>
                                <a:rPr lang="en-US" sz="2400" b="0" i="1" smtClean="0">
                                  <a:latin typeface="Cambria Math" charset="0"/>
                                </a:rPr>
                                <m:t>(1−</m:t>
                              </m:r>
                              <m:f>
                                <m:fPr>
                                  <m:ctrlPr>
                                    <a:rPr lang="mr-IN" sz="2400" i="1">
                                      <a:latin typeface="Cambria Math" charset="0"/>
                                    </a:rPr>
                                  </m:ctrlPr>
                                </m:fPr>
                                <m:num>
                                  <m:r>
                                    <a:rPr lang="en-US" sz="2400" i="1">
                                      <a:latin typeface="Cambria Math" charset="0"/>
                                    </a:rPr>
                                    <m:t>1</m:t>
                                  </m:r>
                                </m:num>
                                <m:den>
                                  <m:r>
                                    <a:rPr lang="en-US" sz="2400" i="1">
                                      <a:latin typeface="Cambria Math" charset="0"/>
                                    </a:rPr>
                                    <m:t>1+</m:t>
                                  </m:r>
                                  <m:sSup>
                                    <m:sSupPr>
                                      <m:ctrlPr>
                                        <a:rPr lang="en-US" sz="2400" i="1">
                                          <a:latin typeface="Cambria Math" charset="0"/>
                                        </a:rPr>
                                      </m:ctrlPr>
                                    </m:sSupPr>
                                    <m:e>
                                      <m:r>
                                        <a:rPr lang="en-US" sz="2400" i="1">
                                          <a:latin typeface="Cambria Math" charset="0"/>
                                        </a:rPr>
                                        <m:t>𝑒</m:t>
                                      </m:r>
                                    </m:e>
                                    <m:sup>
                                      <m:r>
                                        <a:rPr lang="en-US" sz="2400" i="1">
                                          <a:latin typeface="Cambria Math" charset="0"/>
                                        </a:rPr>
                                        <m:t>−</m:t>
                                      </m:r>
                                      <m:sSup>
                                        <m:sSupPr>
                                          <m:ctrlPr>
                                            <a:rPr lang="en-US" sz="2400" i="1">
                                              <a:latin typeface="Cambria Math" charset="0"/>
                                            </a:rPr>
                                          </m:ctrlPr>
                                        </m:sSupPr>
                                        <m:e>
                                          <m:r>
                                            <a:rPr lang="en-US" sz="2400" i="1">
                                              <a:latin typeface="Cambria Math" charset="0"/>
                                            </a:rPr>
                                            <m:t>𝑊</m:t>
                                          </m:r>
                                        </m:e>
                                        <m:sup>
                                          <m:r>
                                            <a:rPr lang="en-US" sz="2400" i="1">
                                              <a:latin typeface="Cambria Math" charset="0"/>
                                            </a:rPr>
                                            <m:t>𝑇</m:t>
                                          </m:r>
                                        </m:sup>
                                      </m:sSup>
                                      <m:r>
                                        <a:rPr lang="en-US" sz="2400" i="1">
                                          <a:latin typeface="Cambria Math" charset="0"/>
                                        </a:rPr>
                                        <m:t>𝑋</m:t>
                                      </m:r>
                                    </m:sup>
                                  </m:sSup>
                                </m:den>
                              </m:f>
                              <m:r>
                                <a:rPr lang="en-US" sz="2400" b="0" i="1" smtClean="0">
                                  <a:latin typeface="Cambria Math" charset="0"/>
                                </a:rPr>
                                <m:t>)</m:t>
                              </m:r>
                            </m:e>
                          </m:func>
                        </m:e>
                      </m:func>
                    </m:oMath>
                  </m:oMathPara>
                </a14:m>
                <a:endParaRPr lang="en-US" dirty="0" smtClean="0"/>
              </a:p>
              <a:p>
                <a:pPr/>
                <a:endParaRPr lang="en-US" dirty="0"/>
              </a:p>
            </p:txBody>
          </p:sp>
        </mc:Choice>
        <mc:Fallback>
          <p:sp>
            <p:nvSpPr>
              <p:cNvPr id="24" name="TextBox 23"/>
              <p:cNvSpPr txBox="1">
                <a:spLocks noRot="1" noChangeAspect="1" noMove="1" noResize="1" noEditPoints="1" noAdjustHandles="1" noChangeArrowheads="1" noChangeShapeType="1" noTextEdit="1"/>
              </p:cNvSpPr>
              <p:nvPr/>
            </p:nvSpPr>
            <p:spPr>
              <a:xfrm>
                <a:off x="2523371" y="2772592"/>
                <a:ext cx="7223003" cy="1015214"/>
              </a:xfrm>
              <a:prstGeom prst="rect">
                <a:avLst/>
              </a:prstGeom>
              <a:blipFill rotWithShape="0">
                <a:blip r:embed="rId4"/>
                <a:stretch>
                  <a:fillRect/>
                </a:stretch>
              </a:blipFill>
            </p:spPr>
            <p:txBody>
              <a:bodyPr/>
              <a:lstStyle/>
              <a:p>
                <a:r>
                  <a:rPr lang="en-US">
                    <a:noFill/>
                  </a:rPr>
                  <a:t> </a:t>
                </a:r>
              </a:p>
            </p:txBody>
          </p:sp>
        </mc:Fallback>
      </mc:AlternateContent>
      <p:sp>
        <p:nvSpPr>
          <p:cNvPr id="3" name="TextBox 2"/>
          <p:cNvSpPr txBox="1"/>
          <p:nvPr/>
        </p:nvSpPr>
        <p:spPr>
          <a:xfrm>
            <a:off x="1238250" y="983807"/>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For logistic regression,  the log of the loss function is:</a:t>
            </a:r>
            <a:endParaRPr lang="en-US" sz="2400" dirty="0">
              <a:solidFill>
                <a:schemeClr val="tx1">
                  <a:lumMod val="75000"/>
                  <a:lumOff val="25000"/>
                </a:schemeClr>
              </a:solidFill>
              <a:latin typeface="Karla" charset="0"/>
              <a:ea typeface="Karla" charset="0"/>
              <a:cs typeface="Karla" charset="0"/>
            </a:endParaRPr>
          </a:p>
        </p:txBody>
      </p:sp>
      <mc:AlternateContent xmlns:mc="http://schemas.openxmlformats.org/markup-compatibility/2006">
        <mc:Choice xmlns:a14="http://schemas.microsoft.com/office/drawing/2010/main" Requires="a14">
          <p:sp>
            <p:nvSpPr>
              <p:cNvPr id="4" name="Rectangle 3"/>
              <p:cNvSpPr/>
              <p:nvPr/>
            </p:nvSpPr>
            <p:spPr>
              <a:xfrm>
                <a:off x="4878639" y="4427456"/>
                <a:ext cx="2046329" cy="48372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rPr>
                            <m:t>ℒ</m:t>
                          </m:r>
                        </m:e>
                        <m:sub>
                          <m:r>
                            <a:rPr lang="en-US" sz="2400" i="1">
                              <a:latin typeface="Cambria Math" charset="0"/>
                            </a:rPr>
                            <m:t>𝑖</m:t>
                          </m:r>
                        </m:sub>
                      </m:sSub>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𝐴</m:t>
                          </m:r>
                        </m:sup>
                      </m:sSubSup>
                      <m:r>
                        <a:rPr lang="en-US" sz="2400" i="1">
                          <a:latin typeface="Cambria Math" charset="0"/>
                        </a:rPr>
                        <m:t>+</m:t>
                      </m:r>
                      <m:sSubSup>
                        <m:sSubSupPr>
                          <m:ctrlPr>
                            <a:rPr lang="en-US" sz="2400" i="1">
                              <a:latin typeface="Cambria Math" charset="0"/>
                            </a:rPr>
                          </m:ctrlPr>
                        </m:sSubSupPr>
                        <m:e>
                          <m:r>
                            <a:rPr lang="en-US" sz="2400" i="1">
                              <a:latin typeface="Cambria Math" charset="0"/>
                            </a:rPr>
                            <m:t>ℒ</m:t>
                          </m:r>
                        </m:e>
                        <m:sub>
                          <m:r>
                            <a:rPr lang="en-US" sz="2400" i="1">
                              <a:latin typeface="Cambria Math" charset="0"/>
                            </a:rPr>
                            <m:t>𝑖</m:t>
                          </m:r>
                        </m:sub>
                        <m:sup>
                          <m:r>
                            <a:rPr lang="en-US" sz="2400" i="1">
                              <a:latin typeface="Cambria Math" charset="0"/>
                            </a:rPr>
                            <m:t>𝐵</m:t>
                          </m:r>
                        </m:sup>
                      </m:sSubSup>
                    </m:oMath>
                  </m:oMathPara>
                </a14:m>
                <a:endParaRPr lang="en-US" dirty="0"/>
              </a:p>
            </p:txBody>
          </p:sp>
        </mc:Choice>
        <mc:Fallback>
          <p:sp>
            <p:nvSpPr>
              <p:cNvPr id="4" name="Rectangle 3"/>
              <p:cNvSpPr>
                <a:spLocks noRot="1" noChangeAspect="1" noMove="1" noResize="1" noEditPoints="1" noAdjustHandles="1" noChangeArrowheads="1" noChangeShapeType="1" noTextEdit="1"/>
              </p:cNvSpPr>
              <p:nvPr/>
            </p:nvSpPr>
            <p:spPr>
              <a:xfrm>
                <a:off x="4878639" y="4427456"/>
                <a:ext cx="2046329" cy="483722"/>
              </a:xfrm>
              <a:prstGeom prst="rect">
                <a:avLst/>
              </a:prstGeom>
              <a:blipFill rotWithShape="0">
                <a:blip r:embed="rId5"/>
                <a:stretch>
                  <a:fillRect/>
                </a:stretch>
              </a:blipFill>
            </p:spPr>
            <p:txBody>
              <a:bodyPr/>
              <a:lstStyle/>
              <a:p>
                <a:r>
                  <a:rPr lang="en-US">
                    <a:noFill/>
                  </a:rPr>
                  <a:t> </a:t>
                </a:r>
              </a:p>
            </p:txBody>
          </p:sp>
        </mc:Fallback>
      </mc:AlternateContent>
      <p:sp>
        <p:nvSpPr>
          <p:cNvPr id="11" name="TextBox 10"/>
          <p:cNvSpPr txBox="1"/>
          <p:nvPr/>
        </p:nvSpPr>
        <p:spPr>
          <a:xfrm>
            <a:off x="1238250" y="3791802"/>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To simplify the analysis let us split it into two parts, </a:t>
            </a:r>
            <a:endParaRPr lang="en-US" sz="2400" dirty="0">
              <a:solidFill>
                <a:schemeClr val="tx1">
                  <a:lumMod val="75000"/>
                  <a:lumOff val="25000"/>
                </a:schemeClr>
              </a:solidFill>
              <a:latin typeface="Karla" charset="0"/>
              <a:ea typeface="Karla" charset="0"/>
              <a:cs typeface="Karla" charset="0"/>
            </a:endParaRPr>
          </a:p>
        </p:txBody>
      </p:sp>
      <p:sp>
        <p:nvSpPr>
          <p:cNvPr id="12" name="TextBox 11"/>
          <p:cNvSpPr txBox="1"/>
          <p:nvPr/>
        </p:nvSpPr>
        <p:spPr>
          <a:xfrm>
            <a:off x="1273067" y="4980281"/>
            <a:ext cx="9257472" cy="461665"/>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So the derivative with respect to </a:t>
            </a:r>
            <a:r>
              <a:rPr lang="en-US" sz="2400" i="1" dirty="0" smtClean="0">
                <a:solidFill>
                  <a:schemeClr val="tx1">
                    <a:lumMod val="75000"/>
                    <a:lumOff val="25000"/>
                  </a:schemeClr>
                </a:solidFill>
                <a:latin typeface="Karla" charset="0"/>
                <a:ea typeface="Karla" charset="0"/>
                <a:cs typeface="Karla" charset="0"/>
              </a:rPr>
              <a:t>W </a:t>
            </a:r>
            <a:r>
              <a:rPr lang="en-US" sz="2400" dirty="0" smtClean="0">
                <a:solidFill>
                  <a:schemeClr val="tx1">
                    <a:lumMod val="75000"/>
                    <a:lumOff val="25000"/>
                  </a:schemeClr>
                </a:solidFill>
                <a:latin typeface="Karla" charset="0"/>
                <a:ea typeface="Karla" charset="0"/>
                <a:cs typeface="Karla" charset="0"/>
              </a:rPr>
              <a:t>is:</a:t>
            </a:r>
            <a:endParaRPr lang="en-US" sz="2400" i="1" dirty="0">
              <a:solidFill>
                <a:schemeClr val="tx1">
                  <a:lumMod val="75000"/>
                  <a:lumOff val="25000"/>
                </a:schemeClr>
              </a:solidFill>
              <a:latin typeface="Karla" charset="0"/>
              <a:ea typeface="Karla" charset="0"/>
              <a:cs typeface="Karla" charset="0"/>
            </a:endParaRPr>
          </a:p>
        </p:txBody>
      </p:sp>
      <p:grpSp>
        <p:nvGrpSpPr>
          <p:cNvPr id="18" name="Group 17"/>
          <p:cNvGrpSpPr/>
          <p:nvPr/>
        </p:nvGrpSpPr>
        <p:grpSpPr>
          <a:xfrm>
            <a:off x="3273287" y="2540198"/>
            <a:ext cx="6599582" cy="2031802"/>
            <a:chOff x="3273287" y="2540198"/>
            <a:chExt cx="6599582" cy="2031802"/>
          </a:xfrm>
        </p:grpSpPr>
        <p:grpSp>
          <p:nvGrpSpPr>
            <p:cNvPr id="13" name="Group 12"/>
            <p:cNvGrpSpPr/>
            <p:nvPr/>
          </p:nvGrpSpPr>
          <p:grpSpPr>
            <a:xfrm>
              <a:off x="3273287" y="2640694"/>
              <a:ext cx="2438400" cy="1931306"/>
              <a:chOff x="3273287" y="2640694"/>
              <a:chExt cx="2438400" cy="1931306"/>
            </a:xfrm>
          </p:grpSpPr>
          <p:sp>
            <p:nvSpPr>
              <p:cNvPr id="5" name="Oval 4"/>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4"/>
              </p:cNvCxnSpPr>
              <p:nvPr/>
            </p:nvCxnSpPr>
            <p:spPr>
              <a:xfrm>
                <a:off x="4492487" y="3787806"/>
                <a:ext cx="1219200" cy="7841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5711686" y="2540198"/>
              <a:ext cx="4161183" cy="1887258"/>
              <a:chOff x="3273287" y="2640694"/>
              <a:chExt cx="2438400" cy="1809613"/>
            </a:xfrm>
          </p:grpSpPr>
          <p:sp>
            <p:nvSpPr>
              <p:cNvPr id="16" name="Oval 15"/>
              <p:cNvSpPr/>
              <p:nvPr/>
            </p:nvSpPr>
            <p:spPr>
              <a:xfrm>
                <a:off x="3273287" y="2640694"/>
                <a:ext cx="2438400" cy="1147112"/>
              </a:xfrm>
              <a:prstGeom prst="ellipse">
                <a:avLst/>
              </a:pr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879005" y="3787806"/>
                <a:ext cx="613483" cy="662501"/>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96778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24" grpId="0"/>
      <p:bldP spid="3" grpId="0"/>
      <p:bldP spid="4"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44</a:t>
            </a:fld>
            <a:endParaRPr lang="en-US"/>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688378321"/>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b="0" i="0" smtClean="0">
                                    <a:latin typeface="Cambria Math" charset="0"/>
                                  </a:rPr>
                                  <m:t>=</m:t>
                                </m:r>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14:m>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m:t>
                              </m:r>
                            </m:oMath>
                          </a14:m>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688378321"/>
                  </p:ext>
                </p:extLst>
              </p:nvPr>
            </p:nvGraphicFramePr>
            <p:xfrm>
              <a:off x="1795004" y="1318608"/>
              <a:ext cx="9053936" cy="4634166"/>
            </p:xfrm>
            <a:graphic>
              <a:graphicData uri="http://schemas.openxmlformats.org/drawingml/2006/table">
                <a:tbl>
                  <a:tblPr firstRow="1" bandRow="1">
                    <a:tableStyleId>{073A0DAA-6AF3-43AB-8588-CEC1D06C72B9}</a:tableStyleId>
                  </a:tblPr>
                  <a:tblGrid>
                    <a:gridCol w="3497494"/>
                    <a:gridCol w="2585545"/>
                    <a:gridCol w="2970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Partial 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174" t="-97647" r="-159582" b="-701176"/>
                          </a:stretch>
                        </a:blipFill>
                      </a:tcPr>
                    </a:tc>
                    <a:tc>
                      <a:txBody>
                        <a:bodyPr/>
                        <a:lstStyle/>
                        <a:p>
                          <a:endParaRPr lang="en-US"/>
                        </a:p>
                      </a:txBody>
                      <a:tcPr>
                        <a:blipFill rotWithShape="0">
                          <a:blip r:embed="rId2"/>
                          <a:stretch>
                            <a:fillRect l="-135613" t="-97647" r="-116038" b="-701176"/>
                          </a:stretch>
                        </a:blipFill>
                      </a:tcPr>
                    </a:tc>
                    <a:tc>
                      <a:txBody>
                        <a:bodyPr/>
                        <a:lstStyle/>
                        <a:p>
                          <a:endParaRPr lang="en-US"/>
                        </a:p>
                      </a:txBody>
                      <a:tcPr anchor="ctr">
                        <a:blipFill rotWithShape="0">
                          <a:blip r:embed="rId2"/>
                          <a:stretch>
                            <a:fillRect l="-204713" t="-97647" r="-820" b="-701176"/>
                          </a:stretch>
                        </a:blipFill>
                      </a:tcPr>
                    </a:tc>
                  </a:tr>
                  <a:tr h="551246">
                    <a:tc>
                      <a:txBody>
                        <a:bodyPr/>
                        <a:lstStyle/>
                        <a:p>
                          <a:endParaRPr lang="en-US"/>
                        </a:p>
                      </a:txBody>
                      <a:tcPr anchor="ctr">
                        <a:blipFill rotWithShape="0">
                          <a:blip r:embed="rId2"/>
                          <a:stretch>
                            <a:fillRect l="-174" t="-184615" r="-159582" b="-554945"/>
                          </a:stretch>
                        </a:blipFill>
                      </a:tcPr>
                    </a:tc>
                    <a:tc>
                      <a:txBody>
                        <a:bodyPr/>
                        <a:lstStyle/>
                        <a:p>
                          <a:endParaRPr lang="en-US"/>
                        </a:p>
                      </a:txBody>
                      <a:tcPr>
                        <a:blipFill rotWithShape="0">
                          <a:blip r:embed="rId2"/>
                          <a:stretch>
                            <a:fillRect l="-135613" t="-184615" r="-116038" b="-554945"/>
                          </a:stretch>
                        </a:blipFill>
                      </a:tcPr>
                    </a:tc>
                    <a:tc>
                      <a:txBody>
                        <a:bodyPr/>
                        <a:lstStyle/>
                        <a:p>
                          <a:endParaRPr lang="en-US"/>
                        </a:p>
                      </a:txBody>
                      <a:tcPr anchor="ctr">
                        <a:blipFill rotWithShape="0">
                          <a:blip r:embed="rId2"/>
                          <a:stretch>
                            <a:fillRect l="-204713" t="-184615" r="-820" b="-554945"/>
                          </a:stretch>
                        </a:blipFill>
                      </a:tcPr>
                    </a:tc>
                  </a:tr>
                  <a:tr h="551246">
                    <a:tc>
                      <a:txBody>
                        <a:bodyPr/>
                        <a:lstStyle/>
                        <a:p>
                          <a:endParaRPr lang="en-US"/>
                        </a:p>
                      </a:txBody>
                      <a:tcPr anchor="ctr">
                        <a:blipFill rotWithShape="0">
                          <a:blip r:embed="rId2"/>
                          <a:stretch>
                            <a:fillRect l="-174" t="-287778" r="-159582" b="-461111"/>
                          </a:stretch>
                        </a:blipFill>
                      </a:tcPr>
                    </a:tc>
                    <a:tc>
                      <a:txBody>
                        <a:bodyPr/>
                        <a:lstStyle/>
                        <a:p>
                          <a:endParaRPr lang="en-US"/>
                        </a:p>
                      </a:txBody>
                      <a:tcPr>
                        <a:blipFill rotWithShape="0">
                          <a:blip r:embed="rId2"/>
                          <a:stretch>
                            <a:fillRect l="-135613" t="-287778" r="-116038" b="-461111"/>
                          </a:stretch>
                        </a:blipFill>
                      </a:tcPr>
                    </a:tc>
                    <a:tc>
                      <a:txBody>
                        <a:bodyPr/>
                        <a:lstStyle/>
                        <a:p>
                          <a:endParaRPr lang="en-US"/>
                        </a:p>
                      </a:txBody>
                      <a:tcPr anchor="ctr">
                        <a:blipFill rotWithShape="0">
                          <a:blip r:embed="rId2"/>
                          <a:stretch>
                            <a:fillRect l="-204713" t="-287778" r="-820" b="-461111"/>
                          </a:stretch>
                        </a:blipFill>
                      </a:tcPr>
                    </a:tc>
                  </a:tr>
                  <a:tr h="633993">
                    <a:tc>
                      <a:txBody>
                        <a:bodyPr/>
                        <a:lstStyle/>
                        <a:p>
                          <a:endParaRPr lang="en-US"/>
                        </a:p>
                      </a:txBody>
                      <a:tcPr anchor="ctr">
                        <a:blipFill rotWithShape="0">
                          <a:blip r:embed="rId2"/>
                          <a:stretch>
                            <a:fillRect l="-174" t="-335577" r="-159582" b="-299038"/>
                          </a:stretch>
                        </a:blipFill>
                      </a:tcPr>
                    </a:tc>
                    <a:tc>
                      <a:txBody>
                        <a:bodyPr/>
                        <a:lstStyle/>
                        <a:p>
                          <a:endParaRPr lang="en-US"/>
                        </a:p>
                      </a:txBody>
                      <a:tcPr>
                        <a:blipFill rotWithShape="0">
                          <a:blip r:embed="rId2"/>
                          <a:stretch>
                            <a:fillRect l="-135613" t="-335577" r="-116038" b="-299038"/>
                          </a:stretch>
                        </a:blipFill>
                      </a:tcPr>
                    </a:tc>
                    <a:tc>
                      <a:txBody>
                        <a:bodyPr/>
                        <a:lstStyle/>
                        <a:p>
                          <a:endParaRPr lang="en-US"/>
                        </a:p>
                      </a:txBody>
                      <a:tcPr anchor="ctr">
                        <a:blipFill rotWithShape="0">
                          <a:blip r:embed="rId2"/>
                          <a:stretch>
                            <a:fillRect l="-204713" t="-335577" r="-820" b="-299038"/>
                          </a:stretch>
                        </a:blipFill>
                      </a:tcPr>
                    </a:tc>
                  </a:tr>
                  <a:tr h="551246">
                    <a:tc>
                      <a:txBody>
                        <a:bodyPr/>
                        <a:lstStyle/>
                        <a:p>
                          <a:endParaRPr lang="en-US"/>
                        </a:p>
                      </a:txBody>
                      <a:tcPr anchor="ctr">
                        <a:blipFill rotWithShape="0">
                          <a:blip r:embed="rId2"/>
                          <a:stretch>
                            <a:fillRect l="-174" t="-497802" r="-159582" b="-241758"/>
                          </a:stretch>
                        </a:blipFill>
                      </a:tcPr>
                    </a:tc>
                    <a:tc>
                      <a:txBody>
                        <a:bodyPr/>
                        <a:lstStyle/>
                        <a:p>
                          <a:endParaRPr lang="en-US"/>
                        </a:p>
                      </a:txBody>
                      <a:tcPr>
                        <a:blipFill rotWithShape="0">
                          <a:blip r:embed="rId2"/>
                          <a:stretch>
                            <a:fillRect l="-135613" t="-497802" r="-116038" b="-241758"/>
                          </a:stretch>
                        </a:blipFill>
                      </a:tcPr>
                    </a:tc>
                    <a:tc>
                      <a:txBody>
                        <a:bodyPr/>
                        <a:lstStyle/>
                        <a:p>
                          <a:endParaRPr lang="en-US"/>
                        </a:p>
                      </a:txBody>
                      <a:tcPr anchor="ctr">
                        <a:blipFill rotWithShape="0">
                          <a:blip r:embed="rId2"/>
                          <a:stretch>
                            <a:fillRect l="-204713" t="-497802" r="-820" b="-241758"/>
                          </a:stretch>
                        </a:blipFill>
                      </a:tcPr>
                    </a:tc>
                  </a:tr>
                  <a:tr h="552234">
                    <a:tc>
                      <a:txBody>
                        <a:bodyPr/>
                        <a:lstStyle/>
                        <a:p>
                          <a:endParaRPr lang="en-US"/>
                        </a:p>
                      </a:txBody>
                      <a:tcPr anchor="ctr">
                        <a:blipFill rotWithShape="0">
                          <a:blip r:embed="rId2"/>
                          <a:stretch>
                            <a:fillRect l="-174" t="-604444" r="-159582" b="-144444"/>
                          </a:stretch>
                        </a:blipFill>
                      </a:tcPr>
                    </a:tc>
                    <a:tc>
                      <a:txBody>
                        <a:bodyPr/>
                        <a:lstStyle/>
                        <a:p>
                          <a:endParaRPr lang="en-US"/>
                        </a:p>
                      </a:txBody>
                      <a:tcPr>
                        <a:blipFill rotWithShape="0">
                          <a:blip r:embed="rId2"/>
                          <a:stretch>
                            <a:fillRect l="-135613" t="-604444" r="-116038" b="-144444"/>
                          </a:stretch>
                        </a:blipFill>
                      </a:tcPr>
                    </a:tc>
                    <a:tc>
                      <a:txBody>
                        <a:bodyPr/>
                        <a:lstStyle/>
                        <a:p>
                          <a:endParaRPr lang="en-US"/>
                        </a:p>
                      </a:txBody>
                      <a:tcPr anchor="ctr">
                        <a:blipFill rotWithShape="0">
                          <a:blip r:embed="rId2"/>
                          <a:stretch>
                            <a:fillRect l="-204713" t="-604444" r="-820" b="-144444"/>
                          </a:stretch>
                        </a:blipFill>
                      </a:tcPr>
                    </a:tc>
                  </a:tr>
                  <a:tr h="777367">
                    <a:tc>
                      <a:txBody>
                        <a:bodyPr/>
                        <a:lstStyle/>
                        <a:p>
                          <a:endParaRPr lang="en-US"/>
                        </a:p>
                      </a:txBody>
                      <a:tcPr anchor="ctr">
                        <a:blipFill rotWithShape="0">
                          <a:blip r:embed="rId2"/>
                          <a:stretch>
                            <a:fillRect l="-174" t="-495313" r="-159582" b="-1563"/>
                          </a:stretch>
                        </a:blipFill>
                      </a:tcPr>
                    </a:tc>
                    <a:tc>
                      <a:txBody>
                        <a:bodyPr/>
                        <a:lstStyle/>
                        <a:p>
                          <a:endParaRPr lang="en-US" sz="1400" b="0" dirty="0"/>
                        </a:p>
                      </a:txBody>
                      <a:tcPr/>
                    </a:tc>
                    <a:tc>
                      <a:txBody>
                        <a:bodyPr/>
                        <a:lstStyle/>
                        <a:p>
                          <a:endParaRPr lang="en-US"/>
                        </a:p>
                      </a:txBody>
                      <a:tcPr anchor="ctr">
                        <a:blipFill rotWithShape="0">
                          <a:blip r:embed="rId2"/>
                          <a:stretch>
                            <a:fillRect l="-204713" t="-495313" r="-820"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2618794"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𝐴</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i="1">
                              <a:latin typeface="Cambria Math" charset="0"/>
                            </a:rPr>
                            <m:t>𝑦</m:t>
                          </m:r>
                        </m:e>
                        <m:sub>
                          <m:r>
                            <a:rPr lang="en-US" i="1">
                              <a:latin typeface="Cambria Math" charset="0"/>
                            </a:rPr>
                            <m:t>𝑖</m:t>
                          </m:r>
                        </m:sub>
                      </m:sSub>
                      <m:func>
                        <m:funcPr>
                          <m:ctrlPr>
                            <a:rPr lang="en-US" i="1">
                              <a:latin typeface="Cambria Math" charset="0"/>
                            </a:rPr>
                          </m:ctrlPr>
                        </m:funcPr>
                        <m:fName>
                          <m:r>
                            <m:rPr>
                              <m:sty m:val="p"/>
                            </m:rPr>
                            <a:rPr lang="en-US">
                              <a:latin typeface="Cambria Math" charset="0"/>
                            </a:rPr>
                            <m:t>log</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2618794" cy="645946"/>
              </a:xfrm>
              <a:prstGeom prst="rect">
                <a:avLst/>
              </a:prstGeom>
              <a:blipFill rotWithShape="0">
                <a:blip r:embed="rId3"/>
                <a:stretch>
                  <a:fillRect/>
                </a:stretch>
              </a:blipFill>
            </p:spPr>
            <p:txBody>
              <a:bodyPr/>
              <a:lstStyle/>
              <a:p>
                <a:r>
                  <a:rPr lang="en-US">
                    <a:noFill/>
                  </a:rPr>
                  <a:t> </a:t>
                </a:r>
              </a:p>
            </p:txBody>
          </p:sp>
        </mc:Fallback>
      </mc:AlternateContent>
      <p:sp>
        <p:nvSpPr>
          <p:cNvPr id="6" name="Rectangle 5"/>
          <p:cNvSpPr/>
          <p:nvPr/>
        </p:nvSpPr>
        <p:spPr>
          <a:xfrm>
            <a:off x="6032938" y="672662"/>
            <a:ext cx="578069" cy="19969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914400" y="1905000"/>
            <a:ext cx="520700" cy="279400"/>
          </a:xfrm>
          <a:prstGeom prst="rightArrow">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887479" y="672661"/>
            <a:ext cx="723528" cy="2423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518793" y="672660"/>
            <a:ext cx="1092214" cy="2502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518793" y="310276"/>
            <a:ext cx="124461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69454" y="302372"/>
            <a:ext cx="1537269"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784703" y="318180"/>
            <a:ext cx="1978704" cy="6126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19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4.16667E-6 1.85185E-6 L 0.00026 0.07963 " pathEditMode="relative" rAng="0" ptsTypes="AA">
                                      <p:cBhvr>
                                        <p:cTn id="16" dur="1000" fill="hold"/>
                                        <p:tgtEl>
                                          <p:spTgt spid="7"/>
                                        </p:tgtEl>
                                        <p:attrNameLst>
                                          <p:attrName>ppt_x</p:attrName>
                                          <p:attrName>ppt_y</p:attrName>
                                        </p:attrNameLst>
                                      </p:cBhvr>
                                      <p:rCtr x="13" y="3981"/>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42" presetClass="path" presetSubtype="0" accel="50000" decel="50000" fill="hold" grpId="2" nodeType="withEffect">
                                  <p:stCondLst>
                                    <p:cond delay="0"/>
                                  </p:stCondLst>
                                  <p:childTnLst>
                                    <p:animMotion origin="layout" path="M 0.00026 0.07963 L -0.00052 0.15416 " pathEditMode="relative" rAng="0" ptsTypes="AA">
                                      <p:cBhvr>
                                        <p:cTn id="24" dur="1000" fill="hold"/>
                                        <p:tgtEl>
                                          <p:spTgt spid="7"/>
                                        </p:tgtEl>
                                        <p:attrNameLst>
                                          <p:attrName>ppt_x</p:attrName>
                                          <p:attrName>ppt_y</p:attrName>
                                        </p:attrNameLst>
                                      </p:cBhvr>
                                      <p:rCtr x="-104" y="4051"/>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42" presetClass="path" presetSubtype="0" accel="50000" decel="50000" fill="hold" grpId="3" nodeType="withEffect">
                                  <p:stCondLst>
                                    <p:cond delay="0"/>
                                  </p:stCondLst>
                                  <p:childTnLst>
                                    <p:animMotion origin="layout" path="M -4.16667E-6 0.15416 L 0.00053 0.25 " pathEditMode="relative" rAng="0" ptsTypes="AA">
                                      <p:cBhvr>
                                        <p:cTn id="32" dur="1000" fill="hold"/>
                                        <p:tgtEl>
                                          <p:spTgt spid="7"/>
                                        </p:tgtEl>
                                        <p:attrNameLst>
                                          <p:attrName>ppt_x</p:attrName>
                                          <p:attrName>ppt_y</p:attrName>
                                        </p:attrNameLst>
                                      </p:cBhvr>
                                      <p:rCtr x="26" y="479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42" presetClass="path" presetSubtype="0" accel="50000" decel="50000" fill="hold" grpId="4" nodeType="withEffect">
                                  <p:stCondLst>
                                    <p:cond delay="0"/>
                                  </p:stCondLst>
                                  <p:childTnLst>
                                    <p:animMotion origin="layout" path="M 0.00052 0.25 L 0.00013 0.33032 " pathEditMode="relative" rAng="0" ptsTypes="AA">
                                      <p:cBhvr>
                                        <p:cTn id="40" dur="1000" fill="hold"/>
                                        <p:tgtEl>
                                          <p:spTgt spid="7"/>
                                        </p:tgtEl>
                                        <p:attrNameLst>
                                          <p:attrName>ppt_x</p:attrName>
                                          <p:attrName>ppt_y</p:attrName>
                                        </p:attrNameLst>
                                      </p:cBhvr>
                                      <p:rCtr x="0" y="412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42" presetClass="path" presetSubtype="0" accel="50000" decel="50000" fill="hold" grpId="5" nodeType="withEffect">
                                  <p:stCondLst>
                                    <p:cond delay="0"/>
                                  </p:stCondLst>
                                  <p:childTnLst>
                                    <p:animMotion origin="layout" path="M 0.00013 0.33032 L 0.00131 0.4162 " pathEditMode="relative" rAng="0" ptsTypes="AA">
                                      <p:cBhvr>
                                        <p:cTn id="48" dur="1000" fill="hold"/>
                                        <p:tgtEl>
                                          <p:spTgt spid="7"/>
                                        </p:tgtEl>
                                        <p:attrNameLst>
                                          <p:attrName>ppt_x</p:attrName>
                                          <p:attrName>ppt_y</p:attrName>
                                        </p:attrNameLst>
                                      </p:cBhvr>
                                      <p:rCtr x="52" y="4282"/>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6" nodeType="clickEffect">
                                  <p:stCondLst>
                                    <p:cond delay="0"/>
                                  </p:stCondLst>
                                  <p:childTnLst>
                                    <p:animMotion origin="layout" path="M 0.00131 0.4162 L 0.00248 0.49768 " pathEditMode="relative" rAng="0" ptsTypes="AA">
                                      <p:cBhvr>
                                        <p:cTn id="52" dur="2000" fill="hold"/>
                                        <p:tgtEl>
                                          <p:spTgt spid="7"/>
                                        </p:tgtEl>
                                        <p:attrNameLst>
                                          <p:attrName>ppt_x</p:attrName>
                                          <p:attrName>ppt_y</p:attrName>
                                        </p:attrNameLst>
                                      </p:cBhvr>
                                      <p:rCtr x="52" y="40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7" grpId="3" animBg="1"/>
      <p:bldP spid="7" grpId="4" animBg="1"/>
      <p:bldP spid="7" grpId="5" animBg="1"/>
      <p:bldP spid="7" grpId="6" animBg="1"/>
      <p:bldP spid="8" grpId="0" animBg="1"/>
      <p:bldP spid="8" grpId="1" animBg="1"/>
      <p:bldP spid="9" grpId="0" animBg="1"/>
      <p:bldP spid="9" grpId="1" animBg="1"/>
      <p:bldP spid="10" grpId="0" animBg="1"/>
      <p:bldP spid="10" grpId="1" animBg="1"/>
      <p:bldP spid="12" grpId="0" animBg="1"/>
      <p:bldP spid="12" grpId="1"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45</a:t>
            </a:fld>
            <a:endParaRPr lang="en-US"/>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=1−</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=1−</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(1−</m:t>
                                        </m:r>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r>
                                      <m:rPr>
                                        <m:nor/>
                                      </m:rPr>
                                      <a:rPr lang="en-US" sz="1400" dirty="0"/>
                                      <m:t> </m:t>
                                    </m:r>
                                  </m:num>
                                  <m:den>
                                    <m:sSup>
                                      <m:sSupPr>
                                        <m:ctrlPr>
                                          <a:rPr lang="en-US" sz="1400" i="1" smtClean="0">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r>
                                  <a:rPr lang="en-US" sz="1400" smtClean="0">
                                    <a:latin typeface="Cambria Math" charset="0"/>
                                  </a:rPr>
                                  <m:t>=(1−</m:t>
                                </m:r>
                                <m:r>
                                  <a:rPr lang="en-US" sz="1400" smtClean="0">
                                    <a:latin typeface="Cambria Math" charset="0"/>
                                  </a:rPr>
                                  <m:t>𝑦</m:t>
                                </m:r>
                                <m:r>
                                  <a:rPr lang="en-US" sz="1400" smtClean="0">
                                    <a:latin typeface="Cambria Math" charset="0"/>
                                  </a:rPr>
                                  <m:t>)</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oMath>
                            </m:oMathPara>
                          </a14:m>
                          <a:endParaRPr lang="en-US" sz="1400" b="0" dirty="0" smtClean="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=1−</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𝐵</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6</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(1−</m:t>
                                </m:r>
                                <m:r>
                                  <a:rPr lang="en-US" sz="1400" smtClean="0">
                                    <a:latin typeface="Cambria Math" charset="0"/>
                                  </a:rPr>
                                  <m:t>𝑦</m:t>
                                </m:r>
                                <m:r>
                                  <a:rPr lang="en-US" sz="1400" smtClean="0">
                                    <a:latin typeface="Cambria Math" charset="0"/>
                                  </a:rPr>
                                  <m:t>)</m:t>
                                </m:r>
                                <m:r>
                                  <a:rPr lang="en-US" sz="1400" smtClean="0">
                                    <a:latin typeface="Cambria Math" charset="0"/>
                                  </a:rPr>
                                  <m:t>𝑋</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67175452"/>
                  </p:ext>
                </p:extLst>
              </p:nvPr>
            </p:nvGraphicFramePr>
            <p:xfrm>
              <a:off x="349292" y="1016364"/>
              <a:ext cx="11344725" cy="5403675"/>
            </p:xfrm>
            <a:graphic>
              <a:graphicData uri="http://schemas.openxmlformats.org/drawingml/2006/table">
                <a:tbl>
                  <a:tblPr firstRow="1" bandRow="1">
                    <a:tableStyleId>{073A0DAA-6AF3-43AB-8588-CEC1D06C72B9}</a:tableStyleId>
                  </a:tblPr>
                  <a:tblGrid>
                    <a:gridCol w="5242525"/>
                    <a:gridCol w="2743311"/>
                    <a:gridCol w="3358889"/>
                  </a:tblGrid>
                  <a:tr h="51471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Partial derivatives </a:t>
                          </a:r>
                          <a:r>
                            <a:rPr lang="en-US" sz="1400" dirty="0" err="1" smtClean="0"/>
                            <a:t>wrt</a:t>
                          </a:r>
                          <a:r>
                            <a:rPr lang="en-US" sz="1400" dirty="0" smtClean="0"/>
                            <a:t> to X,W</a:t>
                          </a:r>
                          <a:endParaRPr lang="en-US" sz="1400" dirty="0" smtClean="0">
                            <a:latin typeface="Karla" charset="0"/>
                            <a:ea typeface="Karla" charset="0"/>
                            <a:cs typeface="Karla" charset="0"/>
                          </a:endParaRPr>
                        </a:p>
                      </a:txBody>
                      <a:tcPr anchor="ctr"/>
                    </a:tc>
                  </a:tr>
                  <a:tr h="514712">
                    <a:tc>
                      <a:txBody>
                        <a:bodyPr/>
                        <a:lstStyle/>
                        <a:p>
                          <a:endParaRPr lang="en-US"/>
                        </a:p>
                      </a:txBody>
                      <a:tcPr>
                        <a:blipFill rotWithShape="0">
                          <a:blip r:embed="rId2"/>
                          <a:stretch>
                            <a:fillRect l="-116" t="-102381" r="-116977" b="-858333"/>
                          </a:stretch>
                        </a:blipFill>
                      </a:tcPr>
                    </a:tc>
                    <a:tc>
                      <a:txBody>
                        <a:bodyPr/>
                        <a:lstStyle/>
                        <a:p>
                          <a:endParaRPr lang="en-US"/>
                        </a:p>
                      </a:txBody>
                      <a:tcPr>
                        <a:blipFill rotWithShape="0">
                          <a:blip r:embed="rId2"/>
                          <a:stretch>
                            <a:fillRect l="-190909" t="-102381" r="-123060" b="-858333"/>
                          </a:stretch>
                        </a:blipFill>
                      </a:tcPr>
                    </a:tc>
                    <a:tc>
                      <a:txBody>
                        <a:bodyPr/>
                        <a:lstStyle/>
                        <a:p>
                          <a:endParaRPr lang="en-US"/>
                        </a:p>
                      </a:txBody>
                      <a:tcPr anchor="ctr">
                        <a:blipFill rotWithShape="0">
                          <a:blip r:embed="rId2"/>
                          <a:stretch>
                            <a:fillRect l="-238113" t="-102381" r="-726" b="-858333"/>
                          </a:stretch>
                        </a:blipFill>
                      </a:tcPr>
                    </a:tc>
                  </a:tr>
                  <a:tr h="551246">
                    <a:tc>
                      <a:txBody>
                        <a:bodyPr/>
                        <a:lstStyle/>
                        <a:p>
                          <a:endParaRPr lang="en-US"/>
                        </a:p>
                      </a:txBody>
                      <a:tcPr>
                        <a:blipFill rotWithShape="0">
                          <a:blip r:embed="rId2"/>
                          <a:stretch>
                            <a:fillRect l="-116" t="-186813" r="-116977" b="-692308"/>
                          </a:stretch>
                        </a:blipFill>
                      </a:tcPr>
                    </a:tc>
                    <a:tc>
                      <a:txBody>
                        <a:bodyPr/>
                        <a:lstStyle/>
                        <a:p>
                          <a:endParaRPr lang="en-US"/>
                        </a:p>
                      </a:txBody>
                      <a:tcPr>
                        <a:blipFill rotWithShape="0">
                          <a:blip r:embed="rId2"/>
                          <a:stretch>
                            <a:fillRect l="-190909" t="-186813" r="-123060" b="-692308"/>
                          </a:stretch>
                        </a:blipFill>
                      </a:tcPr>
                    </a:tc>
                    <a:tc>
                      <a:txBody>
                        <a:bodyPr/>
                        <a:lstStyle/>
                        <a:p>
                          <a:endParaRPr lang="en-US"/>
                        </a:p>
                      </a:txBody>
                      <a:tcPr anchor="ctr">
                        <a:blipFill rotWithShape="0">
                          <a:blip r:embed="rId2"/>
                          <a:stretch>
                            <a:fillRect l="-238113" t="-186813" r="-726" b="-692308"/>
                          </a:stretch>
                        </a:blipFill>
                      </a:tcPr>
                    </a:tc>
                  </a:tr>
                  <a:tr h="551246">
                    <a:tc>
                      <a:txBody>
                        <a:bodyPr/>
                        <a:lstStyle/>
                        <a:p>
                          <a:endParaRPr lang="en-US"/>
                        </a:p>
                      </a:txBody>
                      <a:tcPr>
                        <a:blipFill rotWithShape="0">
                          <a:blip r:embed="rId2"/>
                          <a:stretch>
                            <a:fillRect l="-116" t="-290000" r="-116977" b="-600000"/>
                          </a:stretch>
                        </a:blipFill>
                      </a:tcPr>
                    </a:tc>
                    <a:tc>
                      <a:txBody>
                        <a:bodyPr/>
                        <a:lstStyle/>
                        <a:p>
                          <a:endParaRPr lang="en-US"/>
                        </a:p>
                      </a:txBody>
                      <a:tcPr>
                        <a:blipFill rotWithShape="0">
                          <a:blip r:embed="rId2"/>
                          <a:stretch>
                            <a:fillRect l="-190909" t="-290000" r="-123060" b="-600000"/>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blipFill rotWithShape="0">
                          <a:blip r:embed="rId2"/>
                          <a:stretch>
                            <a:fillRect l="-116" t="-334286" r="-116977" b="-414286"/>
                          </a:stretch>
                        </a:blipFill>
                      </a:tcPr>
                    </a:tc>
                    <a:tc>
                      <a:txBody>
                        <a:bodyPr/>
                        <a:lstStyle/>
                        <a:p>
                          <a:endParaRPr lang="en-US"/>
                        </a:p>
                      </a:txBody>
                      <a:tcPr>
                        <a:blipFill rotWithShape="0">
                          <a:blip r:embed="rId2"/>
                          <a:stretch>
                            <a:fillRect l="-190909" t="-334286" r="-123060" b="-414286"/>
                          </a:stretch>
                        </a:blipFill>
                      </a:tcPr>
                    </a:tc>
                    <a:tc>
                      <a:txBody>
                        <a:bodyPr/>
                        <a:lstStyle/>
                        <a:p>
                          <a:endParaRPr lang="en-US"/>
                        </a:p>
                      </a:txBody>
                      <a:tcPr anchor="ctr">
                        <a:blipFill rotWithShape="0">
                          <a:blip r:embed="rId2"/>
                          <a:stretch>
                            <a:fillRect l="-238113" t="-334286" r="-726" b="-414286"/>
                          </a:stretch>
                        </a:blipFill>
                      </a:tcPr>
                    </a:tc>
                  </a:tr>
                  <a:tr h="731203">
                    <a:tc>
                      <a:txBody>
                        <a:bodyPr/>
                        <a:lstStyle/>
                        <a:p>
                          <a:endParaRPr lang="en-US"/>
                        </a:p>
                      </a:txBody>
                      <a:tcPr>
                        <a:blipFill rotWithShape="0">
                          <a:blip r:embed="rId2"/>
                          <a:stretch>
                            <a:fillRect l="-116" t="-380000" r="-116977" b="-262500"/>
                          </a:stretch>
                        </a:blipFill>
                      </a:tcPr>
                    </a:tc>
                    <a:tc>
                      <a:txBody>
                        <a:bodyPr/>
                        <a:lstStyle/>
                        <a:p>
                          <a:endParaRPr lang="en-US"/>
                        </a:p>
                      </a:txBody>
                      <a:tcPr>
                        <a:blipFill rotWithShape="0">
                          <a:blip r:embed="rId2"/>
                          <a:stretch>
                            <a:fillRect l="-190909" t="-380000" r="-123060" b="-262500"/>
                          </a:stretch>
                        </a:blipFill>
                      </a:tcPr>
                    </a:tc>
                    <a:tc>
                      <a:txBody>
                        <a:bodyPr/>
                        <a:lstStyle/>
                        <a:p>
                          <a:pPr algn="ctr"/>
                          <a:r>
                            <a:rPr lang="en-US" sz="1400" dirty="0" smtClean="0"/>
                            <a:t>-1</a:t>
                          </a:r>
                          <a:endParaRPr lang="en-US" sz="1400" dirty="0"/>
                        </a:p>
                      </a:txBody>
                      <a:tcPr anchor="ctr"/>
                    </a:tc>
                  </a:tr>
                  <a:tr h="578041">
                    <a:tc>
                      <a:txBody>
                        <a:bodyPr/>
                        <a:lstStyle/>
                        <a:p>
                          <a:endParaRPr lang="en-US"/>
                        </a:p>
                      </a:txBody>
                      <a:tcPr>
                        <a:blipFill rotWithShape="0">
                          <a:blip r:embed="rId2"/>
                          <a:stretch>
                            <a:fillRect l="-116" t="-606316" r="-116977" b="-231579"/>
                          </a:stretch>
                        </a:blipFill>
                      </a:tcPr>
                    </a:tc>
                    <a:tc>
                      <a:txBody>
                        <a:bodyPr/>
                        <a:lstStyle/>
                        <a:p>
                          <a:endParaRPr lang="en-US"/>
                        </a:p>
                      </a:txBody>
                      <a:tcPr>
                        <a:blipFill rotWithShape="0">
                          <a:blip r:embed="rId2"/>
                          <a:stretch>
                            <a:fillRect l="-190909" t="-606316" r="-123060" b="-231579"/>
                          </a:stretch>
                        </a:blipFill>
                      </a:tcPr>
                    </a:tc>
                    <a:tc>
                      <a:txBody>
                        <a:bodyPr/>
                        <a:lstStyle/>
                        <a:p>
                          <a:endParaRPr lang="en-US"/>
                        </a:p>
                      </a:txBody>
                      <a:tcPr anchor="ctr">
                        <a:blipFill rotWithShape="0">
                          <a:blip r:embed="rId2"/>
                          <a:stretch>
                            <a:fillRect l="-238113" t="-606316" r="-726" b="-231579"/>
                          </a:stretch>
                        </a:blipFill>
                      </a:tcPr>
                    </a:tc>
                  </a:tr>
                  <a:tr h="552234">
                    <a:tc>
                      <a:txBody>
                        <a:bodyPr/>
                        <a:lstStyle/>
                        <a:p>
                          <a:endParaRPr lang="en-US"/>
                        </a:p>
                      </a:txBody>
                      <a:tcPr>
                        <a:blipFill rotWithShape="0">
                          <a:blip r:embed="rId2"/>
                          <a:stretch>
                            <a:fillRect l="-116" t="-745556" r="-116977" b="-144444"/>
                          </a:stretch>
                        </a:blipFill>
                      </a:tcPr>
                    </a:tc>
                    <a:tc>
                      <a:txBody>
                        <a:bodyPr/>
                        <a:lstStyle/>
                        <a:p>
                          <a:endParaRPr lang="en-US"/>
                        </a:p>
                      </a:txBody>
                      <a:tcPr>
                        <a:blipFill rotWithShape="0">
                          <a:blip r:embed="rId2"/>
                          <a:stretch>
                            <a:fillRect l="-190909" t="-745556" r="-123060" b="-144444"/>
                          </a:stretch>
                        </a:blipFill>
                      </a:tcPr>
                    </a:tc>
                    <a:tc>
                      <a:txBody>
                        <a:bodyPr/>
                        <a:lstStyle/>
                        <a:p>
                          <a:endParaRPr lang="en-US"/>
                        </a:p>
                      </a:txBody>
                      <a:tcPr anchor="ctr">
                        <a:blipFill rotWithShape="0">
                          <a:blip r:embed="rId2"/>
                          <a:stretch>
                            <a:fillRect l="-238113" t="-745556" r="-726" b="-144444"/>
                          </a:stretch>
                        </a:blipFill>
                      </a:tcPr>
                    </a:tc>
                  </a:tr>
                  <a:tr h="776288">
                    <a:tc>
                      <a:txBody>
                        <a:bodyPr/>
                        <a:lstStyle/>
                        <a:p>
                          <a:endParaRPr lang="en-US"/>
                        </a:p>
                      </a:txBody>
                      <a:tcPr>
                        <a:blipFill rotWithShape="0">
                          <a:blip r:embed="rId2"/>
                          <a:stretch>
                            <a:fillRect l="-116" t="-594531"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94531" r="-726" b="-1563"/>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Rectangle 4"/>
              <p:cNvSpPr/>
              <p:nvPr/>
            </p:nvSpPr>
            <p:spPr>
              <a:xfrm>
                <a:off x="4087930" y="310276"/>
                <a:ext cx="3738780"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charset="0"/>
                            </a:rPr>
                          </m:ctrlPr>
                        </m:sSubSupPr>
                        <m:e>
                          <m:r>
                            <a:rPr lang="en-US" b="0" i="1" smtClean="0">
                              <a:latin typeface="Cambria Math" charset="0"/>
                            </a:rPr>
                            <m:t>ℒ</m:t>
                          </m:r>
                        </m:e>
                        <m:sub>
                          <m:r>
                            <a:rPr lang="en-US" b="0" i="1" smtClean="0">
                              <a:latin typeface="Cambria Math" charset="0"/>
                            </a:rPr>
                            <m:t>𝑖</m:t>
                          </m:r>
                        </m:sub>
                        <m:sup>
                          <m:r>
                            <a:rPr lang="en-US" b="0" i="1" smtClean="0">
                              <a:latin typeface="Cambria Math" charset="0"/>
                            </a:rPr>
                            <m:t>𝐵</m:t>
                          </m:r>
                        </m:sup>
                      </m:sSubSup>
                      <m:r>
                        <a:rPr lang="en-US" b="0" i="1" smtClean="0">
                          <a:latin typeface="Cambria Math" charset="0"/>
                        </a:rPr>
                        <m:t>=</m:t>
                      </m:r>
                      <m:sSub>
                        <m:sSubPr>
                          <m:ctrlPr>
                            <a:rPr lang="en-US" i="1">
                              <a:latin typeface="Cambria Math" charset="0"/>
                            </a:rPr>
                          </m:ctrlPr>
                        </m:sSubPr>
                        <m:e>
                          <m:r>
                            <a:rPr lang="en-US" i="1">
                              <a:latin typeface="Cambria Math" charset="0"/>
                            </a:rPr>
                            <m:t>−</m:t>
                          </m:r>
                          <m:r>
                            <a:rPr lang="en-US" b="0" i="1" smtClean="0">
                              <a:latin typeface="Cambria Math" charset="0"/>
                            </a:rPr>
                            <m:t>(1−</m:t>
                          </m:r>
                          <m:r>
                            <a:rPr lang="en-US" i="1">
                              <a:latin typeface="Cambria Math" charset="0"/>
                            </a:rPr>
                            <m:t>𝑦</m:t>
                          </m:r>
                        </m:e>
                        <m:sub>
                          <m:r>
                            <a:rPr lang="en-US" i="1">
                              <a:latin typeface="Cambria Math" charset="0"/>
                            </a:rPr>
                            <m:t>𝑖</m:t>
                          </m:r>
                        </m:sub>
                      </m:sSub>
                      <m:r>
                        <a:rPr lang="en-US" b="0" i="1" smtClean="0">
                          <a:latin typeface="Cambria Math" charset="0"/>
                        </a:rPr>
                        <m:t>)</m:t>
                      </m:r>
                      <m:func>
                        <m:funcPr>
                          <m:ctrlPr>
                            <a:rPr lang="en-US" i="1">
                              <a:latin typeface="Cambria Math" charset="0"/>
                            </a:rPr>
                          </m:ctrlPr>
                        </m:funcPr>
                        <m:fName>
                          <m:r>
                            <m:rPr>
                              <m:sty m:val="p"/>
                            </m:rPr>
                            <a:rPr lang="en-US">
                              <a:latin typeface="Cambria Math" charset="0"/>
                            </a:rPr>
                            <m:t>log</m:t>
                          </m:r>
                        </m:fName>
                        <m:e>
                          <m:r>
                            <a:rPr lang="en-US" b="0" i="1" smtClean="0">
                              <a:latin typeface="Cambria Math" charset="0"/>
                            </a:rPr>
                            <m:t>[1−</m:t>
                          </m:r>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r>
                            <a:rPr lang="en-US" b="0" i="1" smtClean="0">
                              <a:latin typeface="Cambria Math" charset="0"/>
                            </a:rPr>
                            <m:t>]</m:t>
                          </m:r>
                        </m:e>
                      </m:func>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4087930" y="310276"/>
                <a:ext cx="3738780" cy="645946"/>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442110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t>46</a:t>
            </a:fld>
            <a:endParaRPr lang="en-US"/>
          </a:p>
        </p:txBody>
      </p:sp>
    </p:spTree>
    <p:extLst>
      <p:ext uri="{BB962C8B-B14F-4D97-AF65-F5344CB8AC3E}">
        <p14:creationId xmlns:p14="http://schemas.microsoft.com/office/powerpoint/2010/main" val="1591484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74FD6AAA-7C75-FB4B-8EA1-06B22787237D}" type="slidenum">
              <a:rPr lang="en-US" smtClean="0">
                <a:solidFill>
                  <a:schemeClr val="tx1">
                    <a:lumMod val="75000"/>
                    <a:lumOff val="25000"/>
                  </a:schemeClr>
                </a:solidFill>
              </a:rPr>
              <a:t>47</a:t>
            </a:fld>
            <a:endParaRPr lang="en-US">
              <a:solidFill>
                <a:schemeClr val="tx1">
                  <a:lumMod val="75000"/>
                  <a:lumOff val="25000"/>
                </a:schemeClr>
              </a:solidFill>
            </a:endParaRPr>
          </a:p>
        </p:txBody>
      </p:sp>
      <p:sp>
        <p:nvSpPr>
          <p:cNvPr id="8" name="Oval 7"/>
          <p:cNvSpPr/>
          <p:nvPr/>
        </p:nvSpPr>
        <p:spPr>
          <a:xfrm>
            <a:off x="5498762" y="4955059"/>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X</a:t>
            </a:r>
            <a:endParaRPr lang="en-US" dirty="0">
              <a:solidFill>
                <a:schemeClr val="tx1">
                  <a:lumMod val="75000"/>
                  <a:lumOff val="25000"/>
                </a:schemeClr>
              </a:solidFill>
            </a:endParaRPr>
          </a:p>
        </p:txBody>
      </p:sp>
      <p:grpSp>
        <p:nvGrpSpPr>
          <p:cNvPr id="5" name="Group 4"/>
          <p:cNvGrpSpPr/>
          <p:nvPr/>
        </p:nvGrpSpPr>
        <p:grpSpPr>
          <a:xfrm>
            <a:off x="2487014" y="4976981"/>
            <a:ext cx="1554402" cy="605481"/>
            <a:chOff x="2487014" y="4976981"/>
            <a:chExt cx="1554402" cy="605481"/>
          </a:xfrm>
        </p:grpSpPr>
        <p:sp>
          <p:nvSpPr>
            <p:cNvPr id="3" name="Oval 2"/>
            <p:cNvSpPr/>
            <p:nvPr/>
          </p:nvSpPr>
          <p:spPr>
            <a:xfrm>
              <a:off x="3398864" y="4976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0" name="Rectangle 9"/>
                <p:cNvSpPr/>
                <p:nvPr/>
              </p:nvSpPr>
              <p:spPr>
                <a:xfrm>
                  <a:off x="2487014" y="5095055"/>
                  <a:ext cx="97783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𝑊</m:t>
                        </m:r>
                      </m:oMath>
                    </m:oMathPara>
                  </a14:m>
                  <a:endParaRPr lang="en-US" dirty="0">
                    <a:solidFill>
                      <a:schemeClr val="tx1">
                        <a:lumMod val="75000"/>
                        <a:lumOff val="25000"/>
                      </a:schemeClr>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2487014" y="5095055"/>
                  <a:ext cx="977832" cy="369332"/>
                </a:xfrm>
                <a:prstGeom prst="rect">
                  <a:avLst/>
                </a:prstGeom>
                <a:blipFill rotWithShape="0">
                  <a:blip r:embed="rId2"/>
                  <a:stretch>
                    <a:fillRect l="-1250" b="-11667"/>
                  </a:stretch>
                </a:blipFill>
              </p:spPr>
              <p:txBody>
                <a:bodyPr/>
                <a:lstStyle/>
                <a:p>
                  <a:r>
                    <a:rPr lang="en-US">
                      <a:noFill/>
                    </a:rPr>
                    <a:t> </a:t>
                  </a:r>
                </a:p>
              </p:txBody>
            </p:sp>
          </mc:Fallback>
        </mc:AlternateContent>
      </p:grpSp>
      <p:grpSp>
        <p:nvGrpSpPr>
          <p:cNvPr id="63" name="Group 62"/>
          <p:cNvGrpSpPr/>
          <p:nvPr/>
        </p:nvGrpSpPr>
        <p:grpSpPr>
          <a:xfrm>
            <a:off x="2881421" y="3697236"/>
            <a:ext cx="1868330" cy="605481"/>
            <a:chOff x="3630432" y="3551878"/>
            <a:chExt cx="1868330" cy="605481"/>
          </a:xfrm>
        </p:grpSpPr>
        <mc:AlternateContent xmlns:mc="http://schemas.openxmlformats.org/markup-compatibility/2006" xmlns:a14="http://schemas.microsoft.com/office/drawing/2010/main">
          <mc:Choice Requires="a14">
            <p:sp>
              <p:nvSpPr>
                <p:cNvPr id="7" name="Oval 6"/>
                <p:cNvSpPr/>
                <p:nvPr/>
              </p:nvSpPr>
              <p:spPr>
                <a:xfrm>
                  <a:off x="4856210" y="3551878"/>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b="0" dirty="0" smtClean="0">
                    <a:solidFill>
                      <a:schemeClr val="tx1">
                        <a:lumMod val="75000"/>
                        <a:lumOff val="25000"/>
                      </a:schemeClr>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4856210" y="3551878"/>
                  <a:ext cx="642552" cy="605481"/>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630432" y="3668530"/>
                  <a:ext cx="1251433"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oMath>
                    </m:oMathPara>
                  </a14:m>
                  <a:endParaRPr lang="en-US" dirty="0">
                    <a:solidFill>
                      <a:schemeClr val="tx1">
                        <a:lumMod val="75000"/>
                        <a:lumOff val="25000"/>
                      </a:schemeClr>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3630432" y="3668530"/>
                  <a:ext cx="1251433" cy="369332"/>
                </a:xfrm>
                <a:prstGeom prst="rect">
                  <a:avLst/>
                </a:prstGeom>
                <a:blipFill rotWithShape="0">
                  <a:blip r:embed="rId4"/>
                  <a:stretch>
                    <a:fillRect l="-976" b="-11667"/>
                  </a:stretch>
                </a:blipFill>
              </p:spPr>
              <p:txBody>
                <a:bodyPr/>
                <a:lstStyle/>
                <a:p>
                  <a:r>
                    <a:rPr lang="en-US">
                      <a:noFill/>
                    </a:rPr>
                    <a:t> </a:t>
                  </a:r>
                </a:p>
              </p:txBody>
            </p:sp>
          </mc:Fallback>
        </mc:AlternateContent>
      </p:grpSp>
      <p:grpSp>
        <p:nvGrpSpPr>
          <p:cNvPr id="64" name="Group 63"/>
          <p:cNvGrpSpPr/>
          <p:nvPr/>
        </p:nvGrpSpPr>
        <p:grpSpPr>
          <a:xfrm>
            <a:off x="2800531" y="2798805"/>
            <a:ext cx="2006248" cy="605481"/>
            <a:chOff x="2800531" y="2798805"/>
            <a:chExt cx="2006248" cy="605481"/>
          </a:xfrm>
        </p:grpSpPr>
        <mc:AlternateContent xmlns:mc="http://schemas.openxmlformats.org/markup-compatibility/2006" xmlns:a14="http://schemas.microsoft.com/office/drawing/2010/main">
          <mc:Choice Requires="a14">
            <p:sp>
              <p:nvSpPr>
                <p:cNvPr id="9" name="Oval 8"/>
                <p:cNvSpPr/>
                <p:nvPr/>
              </p:nvSpPr>
              <p:spPr>
                <a:xfrm>
                  <a:off x="4164227" y="279880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up>
                        </m:sSup>
                      </m:oMath>
                    </m:oMathPara>
                  </a14:m>
                  <a:endParaRPr lang="en-US" dirty="0">
                    <a:solidFill>
                      <a:schemeClr val="tx1">
                        <a:lumMod val="75000"/>
                        <a:lumOff val="25000"/>
                      </a:schemeClr>
                    </a:solidFill>
                  </a:endParaRPr>
                </a:p>
              </p:txBody>
            </p:sp>
          </mc:Choice>
          <mc:Fallback xmlns="">
            <p:sp>
              <p:nvSpPr>
                <p:cNvPr id="9" name="Oval 8"/>
                <p:cNvSpPr>
                  <a:spLocks noRot="1" noChangeAspect="1" noMove="1" noResize="1" noEditPoints="1" noAdjustHandles="1" noChangeArrowheads="1" noChangeShapeType="1" noTextEdit="1"/>
                </p:cNvSpPr>
                <p:nvPr/>
              </p:nvSpPr>
              <p:spPr>
                <a:xfrm>
                  <a:off x="4164227" y="2798805"/>
                  <a:ext cx="642552" cy="605481"/>
                </a:xfrm>
                <a:prstGeom prst="ellipse">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2800531" y="2955813"/>
                  <a:ext cx="1400768"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2800531" y="2955813"/>
                  <a:ext cx="1400768" cy="415755"/>
                </a:xfrm>
                <a:prstGeom prst="rect">
                  <a:avLst/>
                </a:prstGeom>
                <a:blipFill rotWithShape="0">
                  <a:blip r:embed="rId6"/>
                  <a:stretch>
                    <a:fillRect l="-435" b="-1029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 name="Oval 12"/>
              <p:cNvSpPr/>
              <p:nvPr/>
            </p:nvSpPr>
            <p:spPr>
              <a:xfrm>
                <a:off x="4201299" y="1514047"/>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0" i="0" dirty="0"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4201299" y="1514047"/>
                <a:ext cx="642552" cy="605481"/>
              </a:xfrm>
              <a:prstGeom prst="ellipse">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2386022" y="1608909"/>
                <a:ext cx="1870127"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oMath>
                  </m:oMathPara>
                </a14:m>
                <a:endParaRPr lang="en-US" dirty="0">
                  <a:solidFill>
                    <a:schemeClr val="tx1">
                      <a:lumMod val="75000"/>
                      <a:lumOff val="25000"/>
                    </a:schemeClr>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2386022" y="1608909"/>
                <a:ext cx="1870127" cy="415755"/>
              </a:xfrm>
              <a:prstGeom prst="rect">
                <a:avLst/>
              </a:prstGeom>
              <a:blipFill rotWithShape="0">
                <a:blip r:embed="rId8"/>
                <a:stretch>
                  <a:fillRect b="-10294"/>
                </a:stretch>
              </a:blipFill>
            </p:spPr>
            <p:txBody>
              <a:bodyPr/>
              <a:lstStyle/>
              <a:p>
                <a:r>
                  <a:rPr lang="en-US">
                    <a:noFill/>
                  </a:rPr>
                  <a:t> </a:t>
                </a:r>
              </a:p>
            </p:txBody>
          </p:sp>
        </mc:Fallback>
      </mc:AlternateContent>
      <p:cxnSp>
        <p:nvCxnSpPr>
          <p:cNvPr id="21" name="Straight Arrow Connector 20"/>
          <p:cNvCxnSpPr>
            <a:stCxn id="3" idx="0"/>
            <a:endCxn id="7" idx="3"/>
          </p:cNvCxnSpPr>
          <p:nvPr/>
        </p:nvCxnSpPr>
        <p:spPr>
          <a:xfrm flipV="1">
            <a:off x="3720140" y="4214046"/>
            <a:ext cx="481159" cy="762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7" idx="0"/>
            <a:endCxn id="9" idx="4"/>
          </p:cNvCxnSpPr>
          <p:nvPr/>
        </p:nvCxnSpPr>
        <p:spPr>
          <a:xfrm flipV="1">
            <a:off x="4428475" y="3404286"/>
            <a:ext cx="57028" cy="292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7"/>
            <a:endCxn id="36" idx="3"/>
          </p:cNvCxnSpPr>
          <p:nvPr/>
        </p:nvCxnSpPr>
        <p:spPr>
          <a:xfrm flipV="1">
            <a:off x="4749751" y="1281214"/>
            <a:ext cx="635423" cy="321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8" idx="0"/>
            <a:endCxn id="7" idx="5"/>
          </p:cNvCxnSpPr>
          <p:nvPr/>
        </p:nvCxnSpPr>
        <p:spPr>
          <a:xfrm flipH="1" flipV="1">
            <a:off x="4655651" y="4214046"/>
            <a:ext cx="1164387" cy="7410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9" idx="0"/>
            <a:endCxn id="13" idx="4"/>
          </p:cNvCxnSpPr>
          <p:nvPr/>
        </p:nvCxnSpPr>
        <p:spPr>
          <a:xfrm flipV="1">
            <a:off x="4485503" y="2119528"/>
            <a:ext cx="37072" cy="6792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3146035" y="523808"/>
            <a:ext cx="2787591" cy="846077"/>
            <a:chOff x="3146035" y="523808"/>
            <a:chExt cx="2787591" cy="846077"/>
          </a:xfrm>
        </p:grpSpPr>
        <mc:AlternateContent xmlns:mc="http://schemas.openxmlformats.org/markup-compatibility/2006" xmlns:a14="http://schemas.microsoft.com/office/drawing/2010/main">
          <mc:Choice Requires="a14">
            <p:sp>
              <p:nvSpPr>
                <p:cNvPr id="36" name="Oval 35"/>
                <p:cNvSpPr/>
                <p:nvPr/>
              </p:nvSpPr>
              <p:spPr>
                <a:xfrm>
                  <a:off x="5291074" y="764404"/>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36" name="Oval 35"/>
                <p:cNvSpPr>
                  <a:spLocks noRot="1" noChangeAspect="1" noMove="1" noResize="1" noEditPoints="1" noAdjustHandles="1" noChangeArrowheads="1" noChangeShapeType="1" noTextEdit="1"/>
                </p:cNvSpPr>
                <p:nvPr/>
              </p:nvSpPr>
              <p:spPr>
                <a:xfrm>
                  <a:off x="5291074" y="764404"/>
                  <a:ext cx="642552" cy="605481"/>
                </a:xfrm>
                <a:prstGeom prst="ellipse">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3146035" y="523808"/>
                  <a:ext cx="2239139" cy="41575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𝜉</m:t>
                            </m:r>
                          </m:e>
                          <m:sub>
                            <m:r>
                              <a:rPr lang="en-US" b="0" i="1" smtClean="0">
                                <a:solidFill>
                                  <a:schemeClr val="tx1">
                                    <a:lumMod val="75000"/>
                                    <a:lumOff val="25000"/>
                                  </a:schemeClr>
                                </a:solidFill>
                                <a:latin typeface="Cambria Math" charset="0"/>
                              </a:rPr>
                              <m:t>4</m:t>
                            </m:r>
                          </m:sub>
                        </m:sSub>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1/(1+</m:t>
                            </m:r>
                            <m:r>
                              <a:rPr lang="en-US" b="0" i="1" smtClean="0">
                                <a:solidFill>
                                  <a:schemeClr val="tx1">
                                    <a:lumMod val="75000"/>
                                    <a:lumOff val="25000"/>
                                  </a:schemeClr>
                                </a:solidFill>
                                <a:latin typeface="Cambria Math" charset="0"/>
                              </a:rPr>
                              <m:t>𝑒</m:t>
                            </m:r>
                          </m:e>
                          <m:sup>
                            <m:r>
                              <a:rPr lang="en-US" b="0" i="1" smtClean="0">
                                <a:solidFill>
                                  <a:schemeClr val="tx1">
                                    <a:lumMod val="75000"/>
                                    <a:lumOff val="25000"/>
                                  </a:schemeClr>
                                </a:solidFill>
                                <a:latin typeface="Cambria Math" charset="0"/>
                              </a:rPr>
                              <m:t>−</m:t>
                            </m:r>
                            <m:sSup>
                              <m:sSupPr>
                                <m:ctrlPr>
                                  <a:rPr lang="en-US" b="0" i="1" smtClean="0">
                                    <a:solidFill>
                                      <a:schemeClr val="tx1">
                                        <a:lumMod val="75000"/>
                                        <a:lumOff val="25000"/>
                                      </a:schemeClr>
                                    </a:solidFill>
                                    <a:latin typeface="Cambria Math" charset="0"/>
                                  </a:rPr>
                                </m:ctrlPr>
                              </m:sSupPr>
                              <m:e>
                                <m:r>
                                  <a:rPr lang="en-US" b="0" i="1" smtClean="0">
                                    <a:solidFill>
                                      <a:schemeClr val="tx1">
                                        <a:lumMod val="75000"/>
                                        <a:lumOff val="25000"/>
                                      </a:schemeClr>
                                    </a:solidFill>
                                    <a:latin typeface="Cambria Math" charset="0"/>
                                  </a:rPr>
                                  <m:t>𝑊</m:t>
                                </m:r>
                              </m:e>
                              <m:sup>
                                <m:r>
                                  <a:rPr lang="en-US" b="0" i="1" smtClean="0">
                                    <a:solidFill>
                                      <a:schemeClr val="tx1">
                                        <a:lumMod val="75000"/>
                                        <a:lumOff val="25000"/>
                                      </a:schemeClr>
                                    </a:solidFill>
                                    <a:latin typeface="Cambria Math" charset="0"/>
                                  </a:rPr>
                                  <m:t>𝑇</m:t>
                                </m:r>
                              </m:sup>
                            </m:sSup>
                            <m:r>
                              <a:rPr lang="en-US" b="0" i="1" smtClean="0">
                                <a:solidFill>
                                  <a:schemeClr val="tx1">
                                    <a:lumMod val="75000"/>
                                    <a:lumOff val="25000"/>
                                  </a:schemeClr>
                                </a:solidFill>
                                <a:latin typeface="Cambria Math" charset="0"/>
                              </a:rPr>
                              <m:t>𝑋</m:t>
                            </m:r>
                          </m:sup>
                        </m:sSup>
                        <m:r>
                          <a:rPr lang="en-US" b="0" i="1" smtClean="0">
                            <a:solidFill>
                              <a:schemeClr val="tx1">
                                <a:lumMod val="75000"/>
                                <a:lumOff val="25000"/>
                              </a:schemeClr>
                            </a:solidFill>
                            <a:latin typeface="Cambria Math" charset="0"/>
                          </a:rPr>
                          <m:t>)</m:t>
                        </m:r>
                      </m:oMath>
                    </m:oMathPara>
                  </a14:m>
                  <a:endParaRPr lang="en-US" dirty="0">
                    <a:solidFill>
                      <a:schemeClr val="tx1">
                        <a:lumMod val="75000"/>
                        <a:lumOff val="25000"/>
                      </a:schemeClr>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3146035" y="523808"/>
                  <a:ext cx="2239139" cy="415755"/>
                </a:xfrm>
                <a:prstGeom prst="rect">
                  <a:avLst/>
                </a:prstGeom>
                <a:blipFill rotWithShape="0">
                  <a:blip r:embed="rId10"/>
                  <a:stretch>
                    <a:fillRect l="-272" b="-11765"/>
                  </a:stretch>
                </a:blipFill>
              </p:spPr>
              <p:txBody>
                <a:bodyPr/>
                <a:lstStyle/>
                <a:p>
                  <a:r>
                    <a:rPr lang="en-US">
                      <a:noFill/>
                    </a:rPr>
                    <a:t> </a:t>
                  </a:r>
                </a:p>
              </p:txBody>
            </p:sp>
          </mc:Fallback>
        </mc:AlternateContent>
      </p:grpSp>
      <p:cxnSp>
        <p:nvCxnSpPr>
          <p:cNvPr id="45" name="Straight Arrow Connector 44"/>
          <p:cNvCxnSpPr>
            <a:stCxn id="36" idx="6"/>
            <a:endCxn id="44" idx="2"/>
          </p:cNvCxnSpPr>
          <p:nvPr/>
        </p:nvCxnSpPr>
        <p:spPr>
          <a:xfrm flipV="1">
            <a:off x="5933626" y="978474"/>
            <a:ext cx="992659" cy="886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662897" y="140161"/>
            <a:ext cx="2141355" cy="1141053"/>
            <a:chOff x="6662897" y="140161"/>
            <a:chExt cx="2141355" cy="1141053"/>
          </a:xfrm>
        </p:grpSpPr>
        <p:sp>
          <p:nvSpPr>
            <p:cNvPr id="44" name="Oval 43"/>
            <p:cNvSpPr/>
            <p:nvPr/>
          </p:nvSpPr>
          <p:spPr>
            <a:xfrm>
              <a:off x="6926285" y="675733"/>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r>
                <a:rPr lang="en-US" dirty="0" smtClean="0">
                  <a:solidFill>
                    <a:schemeClr val="tx1">
                      <a:lumMod val="75000"/>
                      <a:lumOff val="25000"/>
                    </a:schemeClr>
                  </a:solidFill>
                </a:rPr>
                <a:t> </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0" name="Rectangle 49"/>
                <p:cNvSpPr/>
                <p:nvPr/>
              </p:nvSpPr>
              <p:spPr>
                <a:xfrm>
                  <a:off x="6662897" y="140161"/>
                  <a:ext cx="2141355"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b="0" i="1" smtClean="0">
                                    <a:latin typeface="Cambria Math" charset="0"/>
                                  </a:rPr>
                                </m:ctrlPr>
                              </m:sSubPr>
                              <m:e>
                                <m:r>
                                  <a:rPr lang="en-US" b="0" i="1" smtClean="0">
                                    <a:latin typeface="Cambria Math" charset="0"/>
                                  </a:rPr>
                                  <m:t>𝜉</m:t>
                                </m:r>
                              </m:e>
                              <m:sub>
                                <m:r>
                                  <a:rPr lang="en-US" b="0" i="1" smtClean="0">
                                    <a:latin typeface="Cambria Math" charset="0"/>
                                  </a:rPr>
                                  <m:t>5</m:t>
                                </m:r>
                              </m:sub>
                            </m:sSub>
                            <m:r>
                              <a:rPr lang="en-US" b="0" i="1" smtClean="0">
                                <a:latin typeface="Cambria Math" charset="0"/>
                              </a:rPr>
                              <m:t>=</m:t>
                            </m:r>
                            <m:r>
                              <m:rPr>
                                <m:sty m:val="p"/>
                              </m:rPr>
                              <a:rPr lang="en-US">
                                <a:latin typeface="Cambria Math" charset="0"/>
                              </a:rPr>
                              <m:t>log</m:t>
                            </m:r>
                          </m:fName>
                          <m:e>
                            <m:f>
                              <m:fPr>
                                <m:ctrlPr>
                                  <a:rPr lang="mr-IN"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e>
                        </m:func>
                      </m:oMath>
                    </m:oMathPara>
                  </a14:m>
                  <a:endParaRPr lang="en-US" dirty="0"/>
                </a:p>
              </p:txBody>
            </p:sp>
          </mc:Choice>
          <mc:Fallback xmlns="">
            <p:sp>
              <p:nvSpPr>
                <p:cNvPr id="50" name="Rectangle 49"/>
                <p:cNvSpPr>
                  <a:spLocks noRot="1" noChangeAspect="1" noMove="1" noResize="1" noEditPoints="1" noAdjustHandles="1" noChangeArrowheads="1" noChangeShapeType="1" noTextEdit="1"/>
                </p:cNvSpPr>
                <p:nvPr/>
              </p:nvSpPr>
              <p:spPr>
                <a:xfrm>
                  <a:off x="6662897" y="140161"/>
                  <a:ext cx="2141355" cy="645946"/>
                </a:xfrm>
                <a:prstGeom prst="rect">
                  <a:avLst/>
                </a:prstGeom>
                <a:blipFill rotWithShape="0">
                  <a:blip r:embed="rId11"/>
                  <a:stretch>
                    <a:fillRect/>
                  </a:stretch>
                </a:blipFill>
              </p:spPr>
              <p:txBody>
                <a:bodyPr/>
                <a:lstStyle/>
                <a:p>
                  <a:r>
                    <a:rPr lang="en-US">
                      <a:noFill/>
                    </a:rPr>
                    <a:t> </a:t>
                  </a:r>
                </a:p>
              </p:txBody>
            </p:sp>
          </mc:Fallback>
        </mc:AlternateContent>
      </p:grpSp>
      <p:cxnSp>
        <p:nvCxnSpPr>
          <p:cNvPr id="52" name="Straight Arrow Connector 51"/>
          <p:cNvCxnSpPr>
            <a:stCxn id="36" idx="5"/>
            <a:endCxn id="51" idx="1"/>
          </p:cNvCxnSpPr>
          <p:nvPr/>
        </p:nvCxnSpPr>
        <p:spPr>
          <a:xfrm>
            <a:off x="5839526" y="1281214"/>
            <a:ext cx="804301" cy="6242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5483116" y="2168981"/>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lumOff val="25000"/>
                  </a:schemeClr>
                </a:solidFill>
              </a:rPr>
              <a:t>1</a:t>
            </a:r>
          </a:p>
        </p:txBody>
      </p:sp>
      <p:cxnSp>
        <p:nvCxnSpPr>
          <p:cNvPr id="56" name="Straight Arrow Connector 55"/>
          <p:cNvCxnSpPr>
            <a:stCxn id="55" idx="6"/>
            <a:endCxn id="51" idx="3"/>
          </p:cNvCxnSpPr>
          <p:nvPr/>
        </p:nvCxnSpPr>
        <p:spPr>
          <a:xfrm flipV="1">
            <a:off x="6125668" y="2333596"/>
            <a:ext cx="518159" cy="1381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13" idx="5"/>
          </p:cNvCxnSpPr>
          <p:nvPr/>
        </p:nvCxnSpPr>
        <p:spPr>
          <a:xfrm flipH="1" flipV="1">
            <a:off x="4749751" y="2030857"/>
            <a:ext cx="733365" cy="440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549727" y="1816786"/>
            <a:ext cx="2195858" cy="1162756"/>
            <a:chOff x="6549727" y="1816786"/>
            <a:chExt cx="2195858" cy="1162756"/>
          </a:xfrm>
        </p:grpSpPr>
        <p:sp>
          <p:nvSpPr>
            <p:cNvPr id="51" name="Oval 50"/>
            <p:cNvSpPr/>
            <p:nvPr/>
          </p:nvSpPr>
          <p:spPr>
            <a:xfrm>
              <a:off x="6549727" y="1816786"/>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2" name="Rectangle 61"/>
                <p:cNvSpPr/>
                <p:nvPr/>
              </p:nvSpPr>
              <p:spPr>
                <a:xfrm>
                  <a:off x="6549727" y="2333596"/>
                  <a:ext cx="2195858"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charset="0"/>
                              </a:rPr>
                            </m:ctrlPr>
                          </m:funcPr>
                          <m:fName>
                            <m:sSub>
                              <m:sSubPr>
                                <m:ctrlPr>
                                  <a:rPr lang="en-US" i="1">
                                    <a:latin typeface="Cambria Math" charset="0"/>
                                  </a:rPr>
                                </m:ctrlPr>
                              </m:sSubPr>
                              <m:e>
                                <m:r>
                                  <a:rPr lang="en-US" i="1">
                                    <a:latin typeface="Cambria Math" charset="0"/>
                                  </a:rPr>
                                  <m:t>𝜉</m:t>
                                </m:r>
                              </m:e>
                              <m:sub>
                                <m:r>
                                  <a:rPr lang="en-US" i="1">
                                    <a:latin typeface="Cambria Math" charset="0"/>
                                  </a:rPr>
                                  <m:t>5</m:t>
                                </m:r>
                              </m:sub>
                            </m:sSub>
                            <m:r>
                              <a:rPr lang="en-US" i="1">
                                <a:latin typeface="Cambria Math" charset="0"/>
                              </a:rPr>
                              <m:t>=</m:t>
                            </m:r>
                            <m:r>
                              <a:rPr lang="en-US" b="0" i="1" smtClean="0">
                                <a:latin typeface="Cambria Math" charset="0"/>
                              </a:rPr>
                              <m:t>1−</m:t>
                            </m:r>
                          </m:fName>
                          <m:e>
                            <m:f>
                              <m:fPr>
                                <m:ctrlPr>
                                  <a:rPr lang="mr-IN" i="1">
                                    <a:latin typeface="Cambria Math" charset="0"/>
                                  </a:rPr>
                                </m:ctrlPr>
                              </m:fPr>
                              <m:num>
                                <m:r>
                                  <a:rPr lang="en-US" i="1">
                                    <a:latin typeface="Cambria Math" charset="0"/>
                                  </a:rPr>
                                  <m:t>1</m:t>
                                </m:r>
                              </m:num>
                              <m:den>
                                <m:r>
                                  <a:rPr lang="en-US" i="1">
                                    <a:latin typeface="Cambria Math" charset="0"/>
                                  </a:rPr>
                                  <m:t>1+</m:t>
                                </m:r>
                                <m:sSup>
                                  <m:sSupPr>
                                    <m:ctrlPr>
                                      <a:rPr lang="en-US" i="1">
                                        <a:latin typeface="Cambria Math" charset="0"/>
                                      </a:rPr>
                                    </m:ctrlPr>
                                  </m:sSupPr>
                                  <m:e>
                                    <m:r>
                                      <a:rPr lang="en-US" i="1">
                                        <a:latin typeface="Cambria Math" charset="0"/>
                                      </a:rPr>
                                      <m:t>𝑒</m:t>
                                    </m:r>
                                  </m:e>
                                  <m:sup>
                                    <m:r>
                                      <a:rPr lang="en-US" i="1">
                                        <a:latin typeface="Cambria Math" charset="0"/>
                                      </a:rPr>
                                      <m:t>−</m:t>
                                    </m:r>
                                    <m:sSup>
                                      <m:sSupPr>
                                        <m:ctrlPr>
                                          <a:rPr lang="en-US" i="1">
                                            <a:latin typeface="Cambria Math" charset="0"/>
                                          </a:rPr>
                                        </m:ctrlPr>
                                      </m:sSupPr>
                                      <m:e>
                                        <m:r>
                                          <a:rPr lang="en-US" i="1">
                                            <a:latin typeface="Cambria Math" charset="0"/>
                                          </a:rPr>
                                          <m:t>𝑊</m:t>
                                        </m:r>
                                      </m:e>
                                      <m:sup>
                                        <m:r>
                                          <a:rPr lang="en-US" i="1">
                                            <a:latin typeface="Cambria Math" charset="0"/>
                                          </a:rPr>
                                          <m:t>𝑇</m:t>
                                        </m:r>
                                      </m:sup>
                                    </m:sSup>
                                    <m:r>
                                      <a:rPr lang="en-US" i="1">
                                        <a:latin typeface="Cambria Math" charset="0"/>
                                      </a:rPr>
                                      <m:t>𝑋</m:t>
                                    </m:r>
                                  </m:sup>
                                </m:sSup>
                              </m:den>
                            </m:f>
                          </m:e>
                        </m:func>
                      </m:oMath>
                    </m:oMathPara>
                  </a14:m>
                  <a:endParaRPr lang="en-US" dirty="0"/>
                </a:p>
              </p:txBody>
            </p:sp>
          </mc:Choice>
          <mc:Fallback xmlns="">
            <p:sp>
              <p:nvSpPr>
                <p:cNvPr id="62" name="Rectangle 61"/>
                <p:cNvSpPr>
                  <a:spLocks noRot="1" noChangeAspect="1" noMove="1" noResize="1" noEditPoints="1" noAdjustHandles="1" noChangeArrowheads="1" noChangeShapeType="1" noTextEdit="1"/>
                </p:cNvSpPr>
                <p:nvPr/>
              </p:nvSpPr>
              <p:spPr>
                <a:xfrm>
                  <a:off x="6549727" y="2333596"/>
                  <a:ext cx="2195858" cy="645946"/>
                </a:xfrm>
                <a:prstGeom prst="rect">
                  <a:avLst/>
                </a:prstGeom>
                <a:blipFill rotWithShape="0">
                  <a:blip r:embed="rId12"/>
                  <a:stretch>
                    <a:fillRect/>
                  </a:stretch>
                </a:blipFill>
              </p:spPr>
              <p:txBody>
                <a:bodyPr/>
                <a:lstStyle/>
                <a:p>
                  <a:r>
                    <a:rPr lang="en-US">
                      <a:noFill/>
                    </a:rPr>
                    <a:t> </a:t>
                  </a:r>
                </a:p>
              </p:txBody>
            </p:sp>
          </mc:Fallback>
        </mc:AlternateContent>
      </p:grpSp>
      <p:sp>
        <p:nvSpPr>
          <p:cNvPr id="37" name="Oval 36"/>
          <p:cNvSpPr/>
          <p:nvPr/>
        </p:nvSpPr>
        <p:spPr>
          <a:xfrm>
            <a:off x="7748941" y="1537295"/>
            <a:ext cx="642552" cy="60548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75000"/>
                    <a:lumOff val="25000"/>
                  </a:schemeClr>
                </a:solidFill>
              </a:rPr>
              <a:t>log</a:t>
            </a:r>
            <a:endParaRPr lang="en-US" dirty="0">
              <a:solidFill>
                <a:schemeClr val="tx1">
                  <a:lumMod val="75000"/>
                  <a:lumOff val="25000"/>
                </a:schemeClr>
              </a:solidFill>
            </a:endParaRPr>
          </a:p>
        </p:txBody>
      </p:sp>
    </p:spTree>
    <p:extLst>
      <p:ext uri="{BB962C8B-B14F-4D97-AF65-F5344CB8AC3E}">
        <p14:creationId xmlns:p14="http://schemas.microsoft.com/office/powerpoint/2010/main" val="18647234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derivatives (forward mode)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5647038" y="2971800"/>
                <a:ext cx="2627129" cy="530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m:t>
                          </m:r>
                          <m:r>
                            <a:rPr lang="en-US" b="0" i="1" smtClean="0">
                              <a:latin typeface="Cambria Math" charset="0"/>
                            </a:rPr>
                            <m:t>𝑖</m:t>
                          </m:r>
                          <m:r>
                            <a:rPr lang="en-US" b="0" i="1" smtClean="0">
                              <a:latin typeface="Cambria Math" charset="0"/>
                            </a:rPr>
                            <m:t>+1)</m:t>
                          </m:r>
                        </m:sup>
                      </m:s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m:t>
                          </m:r>
                          <m:r>
                            <a:rPr lang="en-US" b="0" i="1" smtClean="0">
                              <a:latin typeface="Cambria Math" charset="0"/>
                            </a:rPr>
                            <m:t>𝑖</m:t>
                          </m:r>
                          <m:r>
                            <a:rPr lang="en-US" b="0" i="1" smtClean="0">
                              <a:latin typeface="Cambria Math" charset="0"/>
                            </a:rPr>
                            <m:t>)</m:t>
                          </m:r>
                        </m:sup>
                      </m:sSup>
                      <m:r>
                        <a:rPr lang="en-US" b="0" i="1" smtClean="0">
                          <a:latin typeface="Cambria Math" charset="0"/>
                        </a:rPr>
                        <m:t>−</m:t>
                      </m:r>
                      <m:r>
                        <a:rPr lang="en-US" b="0" i="1" smtClean="0">
                          <a:latin typeface="Cambria Math" charset="0"/>
                        </a:rPr>
                        <m:t>𝜆</m:t>
                      </m:r>
                      <m:f>
                        <m:fPr>
                          <m:ctrlPr>
                            <a:rPr lang="mr-IN" i="1" smtClean="0">
                              <a:latin typeface="Cambria Math" charset="0"/>
                            </a:rPr>
                          </m:ctrlPr>
                        </m:fPr>
                        <m:num>
                          <m:r>
                            <a:rPr lang="en-US" b="0" i="1" smtClean="0">
                              <a:latin typeface="Cambria Math" charset="0"/>
                            </a:rPr>
                            <m:t>𝑑</m:t>
                          </m:r>
                          <m:r>
                            <a:rPr lang="en-US" b="0" i="1" smtClean="0">
                              <a:latin typeface="Cambria Math" charset="0"/>
                            </a:rPr>
                            <m:t>ℒ</m:t>
                          </m:r>
                        </m:num>
                        <m:den>
                          <m:r>
                            <a:rPr lang="en-US" b="0" i="1" smtClean="0">
                              <a:latin typeface="Cambria Math" charset="0"/>
                            </a:rPr>
                            <m:t>𝑑𝑊</m:t>
                          </m:r>
                        </m:den>
                      </m:f>
                      <m:sSub>
                        <m:sSubPr>
                          <m:ctrlPr>
                            <a:rPr lang="en-US" b="0" i="1" smtClean="0">
                              <a:latin typeface="Cambria Math" charset="0"/>
                            </a:rPr>
                          </m:ctrlPr>
                        </m:sSubPr>
                        <m:e>
                          <m:d>
                            <m:dPr>
                              <m:begChr m:val=""/>
                              <m:endChr m:val="|"/>
                              <m:ctrlPr>
                                <a:rPr lang="en-US" b="0" i="1" smtClean="0">
                                  <a:latin typeface="Cambria Math" charset="0"/>
                                </a:rPr>
                              </m:ctrlPr>
                            </m:dPr>
                            <m:e>
                              <m:r>
                                <a:rPr lang="mr-IN" i="1" smtClean="0">
                                  <a:latin typeface="Cambria Math" charset="0"/>
                                </a:rPr>
                                <m:t>​</m:t>
                              </m:r>
                            </m:e>
                          </m:d>
                        </m:e>
                        <m:sub>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𝑖</m:t>
                              </m:r>
                            </m:sup>
                          </m:sSup>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647038" y="2971800"/>
                <a:ext cx="2627129" cy="530530"/>
              </a:xfrm>
              <a:prstGeom prst="rect">
                <a:avLst/>
              </a:prstGeom>
              <a:blipFill rotWithShape="0">
                <a:blip r:embed="rId2"/>
                <a:stretch>
                  <a:fillRect/>
                </a:stretch>
              </a:blipFill>
            </p:spPr>
            <p:txBody>
              <a:bodyPr/>
              <a:lstStyle/>
              <a:p>
                <a:r>
                  <a:rPr lang="en-US">
                    <a:noFill/>
                  </a:rPr>
                  <a:t> </a:t>
                </a:r>
              </a:p>
            </p:txBody>
          </p:sp>
        </mc:Fallback>
      </mc:AlternateContent>
      <p:sp>
        <p:nvSpPr>
          <p:cNvPr id="7" name="TextBox 6"/>
          <p:cNvSpPr txBox="1"/>
          <p:nvPr/>
        </p:nvSpPr>
        <p:spPr>
          <a:xfrm>
            <a:off x="989730" y="1100640"/>
            <a:ext cx="10212539" cy="1754326"/>
          </a:xfrm>
          <a:prstGeom prst="rect">
            <a:avLst/>
          </a:prstGeom>
          <a:noFill/>
        </p:spPr>
        <p:txBody>
          <a:bodyPr wrap="none" rtlCol="0">
            <a:spAutoFit/>
          </a:bodyPr>
          <a:lstStyle/>
          <a:p>
            <a:r>
              <a:rPr lang="en-US" dirty="0" smtClean="0"/>
              <a:t>Make sure everything is complete with the sum and we can evaluate the derivatives</a:t>
            </a:r>
          </a:p>
          <a:p>
            <a:endParaRPr lang="en-US" dirty="0" smtClean="0"/>
          </a:p>
          <a:p>
            <a:endParaRPr lang="en-US" dirty="0"/>
          </a:p>
          <a:p>
            <a:r>
              <a:rPr lang="en-US" dirty="0" smtClean="0"/>
              <a:t>Say we want to evaluate the derivative </a:t>
            </a:r>
            <a:r>
              <a:rPr lang="en-US" dirty="0" err="1" smtClean="0"/>
              <a:t>wrt</a:t>
            </a:r>
            <a:r>
              <a:rPr lang="en-US" dirty="0" smtClean="0"/>
              <a:t> W at some X and current W. We have a pretty good prescription</a:t>
            </a:r>
          </a:p>
          <a:p>
            <a:r>
              <a:rPr lang="en-US" dirty="0" smtClean="0"/>
              <a:t>Things break if we have more than one layer and we want to evaluate the derivative with respect to </a:t>
            </a:r>
          </a:p>
          <a:p>
            <a:r>
              <a:rPr lang="en-US" dirty="0" smtClean="0"/>
              <a:t>The model we have will not work. We will return to this later</a:t>
            </a:r>
            <a:endParaRPr lang="en-US" dirty="0"/>
          </a:p>
        </p:txBody>
      </p:sp>
    </p:spTree>
    <p:extLst>
      <p:ext uri="{BB962C8B-B14F-4D97-AF65-F5344CB8AC3E}">
        <p14:creationId xmlns:p14="http://schemas.microsoft.com/office/powerpoint/2010/main" val="5936316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derivatives (forward mode) ex. X={1,2,3}, Y={2,3,4)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7521793"/>
                  </p:ext>
                </p:extLst>
              </p:nvPr>
            </p:nvGraphicFramePr>
            <p:xfrm>
              <a:off x="1103025" y="983807"/>
              <a:ext cx="9356087" cy="4634166"/>
            </p:xfrm>
            <a:graphic>
              <a:graphicData uri="http://schemas.openxmlformats.org/drawingml/2006/table">
                <a:tbl>
                  <a:tblPr firstRow="1" bandRow="1">
                    <a:tableStyleId>{073A0DAA-6AF3-43AB-8588-CEC1D06C72B9}</a:tableStyleId>
                  </a:tblPr>
                  <a:tblGrid>
                    <a:gridCol w="2935542"/>
                    <a:gridCol w="1946751"/>
                    <a:gridCol w="2236897"/>
                    <a:gridCol w="2236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endParaRPr lang="en-US" sz="1400" dirty="0">
                            <a:latin typeface="Karla" charset="0"/>
                            <a:ea typeface="Karla" charset="0"/>
                            <a:cs typeface="Karla" charset="0"/>
                          </a:endParaRPr>
                        </a:p>
                      </a:txBody>
                      <a:tcPr anchor="ctr"/>
                    </a:tc>
                    <a:tc>
                      <a:txBody>
                        <a:bodyPr/>
                        <a:lstStyle/>
                        <a:p>
                          <a:pPr algn="ctr"/>
                          <a:endParaRPr lang="en-US" sz="1400" dirty="0">
                            <a:latin typeface="Karla" charset="0"/>
                            <a:ea typeface="Karla" charset="0"/>
                            <a:cs typeface="Karla" charset="0"/>
                          </a:endParaRPr>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r>
                                  <a:rPr lang="en-US" sz="1400" smtClean="0">
                                    <a:latin typeface="Cambria Math" charset="0"/>
                                  </a:rPr>
                                  <m:t>=−</m:t>
                                </m:r>
                                <m:r>
                                  <a:rPr lang="en-US" sz="1400"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𝑋</m:t>
                                </m:r>
                              </m:oMath>
                            </m:oMathPara>
                          </a14:m>
                          <a:endParaRPr lang="en-US" sz="1400" b="0" dirty="0" smtClean="0"/>
                        </a:p>
                      </a:txBody>
                      <a:tcPr anchor="ct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r>
                                  <a:rPr lang="en-US" sz="1400" smtClean="0">
                                    <a:latin typeface="Cambria Math" charset="0"/>
                                  </a:rPr>
                                  <m:t>=</m:t>
                                </m:r>
                                <m:sSup>
                                  <m:sSupPr>
                                    <m:ctrlPr>
                                      <a:rPr lang="en-US" sz="1400" i="1" smtClean="0">
                                        <a:latin typeface="Cambria Math" charset="0"/>
                                      </a:rPr>
                                    </m:ctrlPr>
                                  </m:sSupPr>
                                  <m:e>
                                    <m:sSup>
                                      <m:sSupPr>
                                        <m:ctrlPr>
                                          <a:rPr lang="en-US" sz="1400" i="1">
                                            <a:latin typeface="Cambria Math" charset="0"/>
                                          </a:rPr>
                                        </m:ctrlPr>
                                      </m:sSupPr>
                                      <m:e>
                                        <m:r>
                                          <a:rPr lang="en-US" sz="1400">
                                            <a:latin typeface="Cambria Math" charset="0"/>
                                          </a:rPr>
                                          <m:t>𝑒</m:t>
                                        </m:r>
                                      </m:e>
                                      <m:sup>
                                        <m:sSub>
                                          <m:sSubPr>
                                            <m:ctrlPr>
                                              <a:rPr lang="en-US" sz="1400" i="1">
                                                <a:latin typeface="Cambria Math" charset="0"/>
                                              </a:rPr>
                                            </m:ctrlPr>
                                          </m:sSubPr>
                                          <m:e>
                                            <m:r>
                                              <a:rPr lang="en-US" sz="1400">
                                                <a:latin typeface="Cambria Math" charset="0"/>
                                              </a:rPr>
                                              <m:t>𝜉</m:t>
                                            </m:r>
                                          </m:e>
                                          <m:sub>
                                            <m:r>
                                              <a:rPr lang="en-US" sz="1400">
                                                <a:latin typeface="Cambria Math" charset="0"/>
                                              </a:rPr>
                                              <m:t>1</m:t>
                                            </m:r>
                                          </m:sub>
                                        </m:sSub>
                                      </m:sup>
                                    </m:sSup>
                                    <m:r>
                                      <a:rPr lang="en-US" sz="1400" smtClean="0">
                                        <a:latin typeface="Cambria Math" charset="0"/>
                                      </a:rPr>
                                      <m:t>=</m:t>
                                    </m:r>
                                    <m:r>
                                      <a:rPr lang="en-US" sz="1400" smtClean="0">
                                        <a:latin typeface="Cambria Math" charset="0"/>
                                      </a:rPr>
                                      <m:t>𝑒</m:t>
                                    </m:r>
                                  </m:e>
                                  <m:sup>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𝑊</m:t>
                                        </m:r>
                                      </m:e>
                                      <m:sup>
                                        <m:r>
                                          <a:rPr lang="en-US" sz="1400" smtClean="0">
                                            <a:latin typeface="Cambria Math" charset="0"/>
                                          </a:rPr>
                                          <m:t>𝑇</m:t>
                                        </m:r>
                                      </m:sup>
                                    </m:sSup>
                                    <m:r>
                                      <a:rPr lang="en-US" sz="1400" smtClean="0">
                                        <a:latin typeface="Cambria Math" charset="0"/>
                                      </a:rPr>
                                      <m:t>𝑋</m:t>
                                    </m:r>
                                  </m:sup>
                                </m:sSup>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r>
                                  <a:rPr lang="en-US" sz="1400" smtClean="0">
                                    <a:latin typeface="Cambria Math" charset="0"/>
                                  </a:rPr>
                                  <m:t>=</m:t>
                                </m:r>
                                <m:sSup>
                                  <m:sSupPr>
                                    <m:ctrlPr>
                                      <a:rPr lang="en-US" sz="1400" i="1" smtClean="0">
                                        <a:latin typeface="Cambria Math" charset="0"/>
                                      </a:rPr>
                                    </m:ctrlPr>
                                  </m:sSupPr>
                                  <m:e>
                                    <m:r>
                                      <a:rPr lang="en-US" sz="1400" smtClean="0">
                                        <a:latin typeface="Cambria Math" charset="0"/>
                                      </a:rPr>
                                      <m:t>𝑒</m:t>
                                    </m:r>
                                  </m:e>
                                  <m:sup>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c>
                      <a:txBody>
                        <a:bodyPr/>
                        <a:lstStyle/>
                        <a:p>
                          <a:pPr algn="ctr"/>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r>
                                  <a:rPr lang="en-US" sz="1400" smtClean="0">
                                    <a:latin typeface="Cambria Math" charset="0"/>
                                  </a:rPr>
                                  <m:t>=</m:t>
                                </m:r>
                                <m:r>
                                  <a:rPr lang="en-US" sz="1400">
                                    <a:latin typeface="Cambria Math" charset="0"/>
                                  </a:rPr>
                                  <m:t>1+</m:t>
                                </m:r>
                                <m:sSub>
                                  <m:sSubPr>
                                    <m:ctrlPr>
                                      <a:rPr lang="en-US" sz="1400" i="1">
                                        <a:latin typeface="Cambria Math" charset="0"/>
                                      </a:rPr>
                                    </m:ctrlPr>
                                  </m:sSubPr>
                                  <m:e>
                                    <m:r>
                                      <a:rPr lang="en-US" sz="1400">
                                        <a:latin typeface="Cambria Math" charset="0"/>
                                      </a:rPr>
                                      <m:t>𝜉</m:t>
                                    </m:r>
                                  </m:e>
                                  <m:sub>
                                    <m:r>
                                      <a:rPr lang="en-US" sz="1400">
                                        <a:latin typeface="Cambria Math" charset="0"/>
                                      </a:rPr>
                                      <m:t>2</m:t>
                                    </m:r>
                                  </m:sub>
                                </m:sSub>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b="0" dirty="0" smtClean="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r>
                                  <a:rPr lang="en-US" sz="1400"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c>
                      <a:txBody>
                        <a:bodyPr/>
                        <a:lstStyle/>
                        <a:p>
                          <a:pPr algn="ct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a:latin typeface="Cambria Math" charset="0"/>
                                  </a:rPr>
                                  <m:t>=</m:t>
                                </m:r>
                                <m:f>
                                  <m:fPr>
                                    <m:ctrlPr>
                                      <a:rPr lang="mr-IN" sz="1400" i="1">
                                        <a:latin typeface="Cambria Math" charset="0"/>
                                      </a:rPr>
                                    </m:ctrlPr>
                                  </m:fPr>
                                  <m:num>
                                    <m:r>
                                      <a:rPr lang="en-US" sz="1400">
                                        <a:latin typeface="Cambria Math" charset="0"/>
                                      </a:rPr>
                                      <m:t>1</m:t>
                                    </m:r>
                                  </m:num>
                                  <m:den>
                                    <m:sSub>
                                      <m:sSubPr>
                                        <m:ctrlPr>
                                          <a:rPr lang="en-US" sz="1400" i="1">
                                            <a:latin typeface="Cambria Math" charset="0"/>
                                          </a:rPr>
                                        </m:ctrlPr>
                                      </m:sSubPr>
                                      <m:e>
                                        <m:r>
                                          <a:rPr lang="en-US" sz="1400">
                                            <a:latin typeface="Cambria Math" charset="0"/>
                                          </a:rPr>
                                          <m:t>𝜉</m:t>
                                        </m:r>
                                      </m:e>
                                      <m:sub>
                                        <m:r>
                                          <a:rPr lang="en-US" sz="140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r>
                                  <a:rPr lang="en-US" sz="1400" smtClean="0">
                                    <a:latin typeface="Cambria Math" charset="0"/>
                                  </a:rPr>
                                  <m:t>=</m:t>
                                </m:r>
                                <m:r>
                                  <a:rPr lang="en-US" sz="1400" smtClean="0">
                                    <a:latin typeface="Cambria Math" charset="0"/>
                                  </a:rPr>
                                  <m:t>𝑝</m:t>
                                </m:r>
                              </m:oMath>
                            </m:oMathPara>
                          </a14:m>
                          <a:endParaRPr lang="en-US" sz="1400" b="0" dirty="0" smtClean="0">
                            <a:solidFill>
                              <a:srgbClr val="FF0000"/>
                            </a:solidFill>
                          </a:endParaRPr>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Sup>
                                      <m:sSubSupPr>
                                        <m:ctrlPr>
                                          <a:rPr lang="en-US" sz="1400" i="1" smtClean="0">
                                            <a:latin typeface="Cambria Math" charset="0"/>
                                          </a:rPr>
                                        </m:ctrlPr>
                                      </m:sSubSupPr>
                                      <m:e>
                                        <m:r>
                                          <a:rPr lang="en-US" sz="1400" smtClean="0">
                                            <a:latin typeface="Cambria Math" charset="0"/>
                                          </a:rPr>
                                          <m:t>𝜉</m:t>
                                        </m:r>
                                      </m:e>
                                      <m:sub>
                                        <m:r>
                                          <a:rPr lang="en-US" sz="1400" smtClean="0">
                                            <a:latin typeface="Cambria Math" charset="0"/>
                                          </a:rPr>
                                          <m:t>3</m:t>
                                        </m:r>
                                      </m:sub>
                                      <m:sup>
                                        <m:r>
                                          <a:rPr lang="en-US" sz="1400"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r>
                                          <a:rPr lang="en-US" sz="1400" smtClean="0">
                                            <a:latin typeface="Cambria Math" charset="0"/>
                                          </a:rPr>
                                          <m:t>2</m:t>
                                        </m:r>
                                      </m:sup>
                                    </m:sSup>
                                  </m:den>
                                </m:f>
                              </m:oMath>
                            </m:oMathPara>
                          </a14:m>
                          <a:endParaRPr lang="en-US" sz="1400" dirty="0"/>
                        </a:p>
                      </a:txBody>
                      <a:tcPr anchor="ctr"/>
                    </a:tc>
                    <a:tc>
                      <a:txBody>
                        <a:bodyPr/>
                        <a:lstStyle/>
                        <a:p>
                          <a:pPr algn="ctr"/>
                          <a:endParaRPr lang="en-US" sz="1400" dirty="0"/>
                        </a:p>
                      </a:txBody>
                      <a:tcPr anchor="ctr"/>
                    </a:tc>
                  </a:tr>
                  <a:tr h="551246">
                    <a:tc>
                      <a:txBody>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r>
                                      <a:rPr lang="en-US" sz="1400" smtClean="0">
                                        <a:latin typeface="Cambria Math" charset="0"/>
                                      </a:rPr>
                                      <m:t>=</m:t>
                                    </m:r>
                                    <m:func>
                                      <m:funcPr>
                                        <m:ctrlPr>
                                          <a:rPr lang="en-US" sz="1400" i="1" smtClean="0">
                                            <a:latin typeface="Cambria Math" charset="0"/>
                                          </a:rPr>
                                        </m:ctrlPr>
                                      </m:funcPr>
                                      <m:fName>
                                        <m:r>
                                          <m:rPr>
                                            <m:sty m:val="p"/>
                                          </m:rPr>
                                          <a:rPr lang="en-US" sz="1400" smtClean="0">
                                            <a:latin typeface="Cambria Math" charset="0"/>
                                          </a:rPr>
                                          <m:t>log</m:t>
                                        </m:r>
                                      </m:fName>
                                      <m:e>
                                        <m:r>
                                          <a:rPr lang="en-US" sz="1400" smtClean="0">
                                            <a:latin typeface="Cambria Math" charset="0"/>
                                          </a:rPr>
                                          <m:t>𝑝</m:t>
                                        </m:r>
                                        <m:r>
                                          <a:rPr lang="en-US" sz="1400" smtClean="0">
                                            <a:latin typeface="Cambria Math" charset="0"/>
                                          </a:rPr>
                                          <m:t> =</m:t>
                                        </m:r>
                                      </m:e>
                                    </m:func>
                                    <m:func>
                                      <m:funcPr>
                                        <m:ctrlPr>
                                          <a:rPr lang="en-US" sz="1400" i="1" smtClean="0">
                                            <a:latin typeface="Cambria Math" charset="0"/>
                                          </a:rPr>
                                        </m:ctrlPr>
                                      </m:funcPr>
                                      <m:fName>
                                        <m:r>
                                          <m:rPr>
                                            <m:sty m:val="p"/>
                                          </m:rPr>
                                          <a:rPr lang="en-US" sz="1400" smtClean="0">
                                            <a:latin typeface="Cambria Math" charset="0"/>
                                          </a:rPr>
                                          <m:t>log</m:t>
                                        </m:r>
                                      </m:fName>
                                      <m:e>
                                        <m:f>
                                          <m:fPr>
                                            <m:ctrlPr>
                                              <a:rPr lang="mr-IN" sz="1400" i="1">
                                                <a:latin typeface="Cambria Math" charset="0"/>
                                              </a:rPr>
                                            </m:ctrlPr>
                                          </m:fPr>
                                          <m:num>
                                            <m:r>
                                              <a:rPr lang="en-US" sz="1400">
                                                <a:latin typeface="Cambria Math" charset="0"/>
                                              </a:rPr>
                                              <m:t>1</m:t>
                                            </m:r>
                                          </m:num>
                                          <m:den>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den>
                                        </m:f>
                                      </m:e>
                                    </m:func>
                                  </m:e>
                                </m:func>
                              </m:oMath>
                            </m:oMathPara>
                          </a14:m>
                          <a:endParaRPr lang="en-US" sz="1400" dirty="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1</m:t>
                                    </m:r>
                                  </m:num>
                                  <m:den>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r>
                                  <a:rPr lang="en-US" sz="1400" smtClean="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oMath>
                            </m:oMathPara>
                          </a14:m>
                          <a:endParaRPr lang="en-US" sz="1400" dirty="0"/>
                        </a:p>
                      </a:txBody>
                      <a:tcPr anchor="ctr"/>
                    </a:tc>
                    <a:tc>
                      <a:txBody>
                        <a:bodyPr/>
                        <a:lstStyle/>
                        <a:p>
                          <a:pPr algn="ctr"/>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r>
                                  <a:rPr lang="en-US" sz="1400" smtClean="0">
                                    <a:latin typeface="Cambria Math" charset="0"/>
                                  </a:rPr>
                                  <m:t>=−</m:t>
                                </m:r>
                                <m:r>
                                  <a:rPr lang="en-US" sz="1400" smtClean="0">
                                    <a:latin typeface="Cambria Math" charset="0"/>
                                  </a:rPr>
                                  <m:t>𝑦</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oMath>
                            </m:oMathPara>
                          </a14:m>
                          <a:endParaRPr lang="en-US" sz="1400" b="0" dirty="0" smtClean="0"/>
                        </a:p>
                      </a:txBody>
                      <a:tcPr anchor="ctr"/>
                    </a:tc>
                    <a:tc>
                      <a:txBody>
                        <a:bodyPr/>
                        <a:lstStyle/>
                        <a:p>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r>
                                      <a:rPr lang="en-US" sz="1400" smtClean="0">
                                        <a:latin typeface="Cambria Math" charset="0"/>
                                      </a:rPr>
                                      <m:t>ℒ</m:t>
                                    </m:r>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r>
                                  <a:rPr lang="en-US" sz="1400" smtClean="0">
                                    <a:latin typeface="Cambria Math" charset="0"/>
                                  </a:rPr>
                                  <m:t>=−</m:t>
                                </m:r>
                                <m:r>
                                  <a:rPr lang="en-US" sz="1400"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smtClean="0">
                                    <a:latin typeface="Cambria Math" charset="0"/>
                                  </a:rPr>
                                  <m:t>−</m:t>
                                </m:r>
                                <m:r>
                                  <a:rPr lang="en-US" sz="1400" smtClean="0">
                                    <a:latin typeface="Cambria Math" charset="0"/>
                                  </a:rPr>
                                  <m:t>𝑦</m:t>
                                </m:r>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smtClean="0">
                                        <a:latin typeface="Cambria Math" charset="0"/>
                                      </a:rPr>
                                      <m:t>𝑑</m:t>
                                    </m:r>
                                    <m:sSubSup>
                                      <m:sSubSupPr>
                                        <m:ctrlPr>
                                          <a:rPr lang="en-US" sz="1400" i="1" smtClean="0">
                                            <a:latin typeface="Cambria Math" charset="0"/>
                                          </a:rPr>
                                        </m:ctrlPr>
                                      </m:sSubSupPr>
                                      <m:e>
                                        <m:r>
                                          <a:rPr lang="en-US" sz="1400" smtClean="0">
                                            <a:latin typeface="Cambria Math" charset="0"/>
                                          </a:rPr>
                                          <m:t>ℒ</m:t>
                                        </m:r>
                                      </m:e>
                                      <m:sub>
                                        <m:r>
                                          <a:rPr lang="en-US" sz="1400" smtClean="0">
                                            <a:latin typeface="Cambria Math" charset="0"/>
                                          </a:rPr>
                                          <m:t>𝑖</m:t>
                                        </m:r>
                                      </m:sub>
                                      <m:sup>
                                        <m:r>
                                          <a:rPr lang="en-US" sz="1400" smtClean="0">
                                            <a:latin typeface="Cambria Math" charset="0"/>
                                          </a:rPr>
                                          <m:t>𝐴</m:t>
                                        </m:r>
                                      </m:sup>
                                    </m:sSubSup>
                                  </m:num>
                                  <m:den>
                                    <m:r>
                                      <a:rPr lang="en-US" sz="1400" smtClean="0">
                                        <a:latin typeface="Cambria Math" charset="0"/>
                                      </a:rPr>
                                      <m:t>𝑑𝑊</m:t>
                                    </m:r>
                                  </m:den>
                                </m:f>
                                <m:r>
                                  <a:rPr lang="en-US" sz="1400" smtClean="0">
                                    <a:latin typeface="Cambria Math" charset="0"/>
                                  </a:rPr>
                                  <m:t>=</m:t>
                                </m:r>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ℒ</m:t>
                                        </m:r>
                                      </m:e>
                                      <m:sub>
                                        <m:r>
                                          <a:rPr lang="en-US" sz="1400" smtClean="0">
                                            <a:latin typeface="Cambria Math" charset="0"/>
                                          </a:rPr>
                                          <m:t>𝑖</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5</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4</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3</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2</m:t>
                                        </m:r>
                                      </m:sub>
                                    </m:sSub>
                                  </m:num>
                                  <m:den>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den>
                                </m:f>
                                <m:f>
                                  <m:fPr>
                                    <m:ctrlPr>
                                      <a:rPr lang="mr-IN" sz="1400" i="1" smtClean="0">
                                        <a:latin typeface="Cambria Math" charset="0"/>
                                      </a:rPr>
                                    </m:ctrlPr>
                                  </m:fPr>
                                  <m:num>
                                    <m:r>
                                      <a:rPr lang="en-US" sz="1400" smtClean="0">
                                        <a:latin typeface="Cambria Math" charset="0"/>
                                      </a:rPr>
                                      <m:t>𝑑</m:t>
                                    </m:r>
                                    <m:sSub>
                                      <m:sSubPr>
                                        <m:ctrlPr>
                                          <a:rPr lang="en-US" sz="1400" i="1" smtClean="0">
                                            <a:latin typeface="Cambria Math" charset="0"/>
                                          </a:rPr>
                                        </m:ctrlPr>
                                      </m:sSubPr>
                                      <m:e>
                                        <m:r>
                                          <a:rPr lang="en-US" sz="1400" smtClean="0">
                                            <a:latin typeface="Cambria Math" charset="0"/>
                                          </a:rPr>
                                          <m:t>𝜉</m:t>
                                        </m:r>
                                      </m:e>
                                      <m:sub>
                                        <m:r>
                                          <a:rPr lang="en-US" sz="1400" smtClean="0">
                                            <a:latin typeface="Cambria Math" charset="0"/>
                                          </a:rPr>
                                          <m:t>1</m:t>
                                        </m:r>
                                      </m:sub>
                                    </m:sSub>
                                  </m:num>
                                  <m:den>
                                    <m:r>
                                      <a:rPr lang="en-US" sz="1400" smtClean="0">
                                        <a:latin typeface="Cambria Math" charset="0"/>
                                      </a:rPr>
                                      <m:t>𝑑𝑊</m:t>
                                    </m:r>
                                  </m:den>
                                </m:f>
                              </m:oMath>
                            </m:oMathPara>
                          </a14:m>
                          <a:endParaRPr lang="en-US" sz="1400" dirty="0"/>
                        </a:p>
                        <a:p>
                          <a:endParaRPr lang="en-US" sz="1400" b="0" dirty="0" smtClean="0"/>
                        </a:p>
                      </a:txBody>
                      <a:tcPr anchor="ct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smtClean="0">
                                        <a:latin typeface="Cambria Math" charset="0"/>
                                      </a:rPr>
                                      <m:t>−</m:t>
                                    </m:r>
                                    <m:r>
                                      <a:rPr lang="en-US" sz="1400" smtClean="0">
                                        <a:latin typeface="Cambria Math" charset="0"/>
                                      </a:rPr>
                                      <m:t>𝑦𝑋𝑒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f>
                                  <m:fPr>
                                    <m:ctrlPr>
                                      <a:rPr lang="mr-IN" sz="1400" i="1" smtClean="0">
                                        <a:latin typeface="Cambria Math" charset="0"/>
                                      </a:rPr>
                                    </m:ctrlPr>
                                  </m:fPr>
                                  <m:num>
                                    <m:r>
                                      <a:rPr lang="en-US" sz="1400" smtClean="0">
                                        <a:latin typeface="Cambria Math" charset="0"/>
                                      </a:rPr>
                                      <m:t>1</m:t>
                                    </m:r>
                                  </m:num>
                                  <m:den>
                                    <m:sSup>
                                      <m:sSupPr>
                                        <m:ctrlPr>
                                          <a:rPr lang="en-US" sz="1400" i="1" smtClean="0">
                                            <a:latin typeface="Cambria Math" charset="0"/>
                                          </a:rPr>
                                        </m:ctrlPr>
                                      </m:sSupPr>
                                      <m:e>
                                        <m:d>
                                          <m:dPr>
                                            <m:ctrlPr>
                                              <a:rPr lang="en-US" sz="1400" i="1" smtClean="0">
                                                <a:latin typeface="Cambria Math" charset="0"/>
                                              </a:rPr>
                                            </m:ctrlPr>
                                          </m:dPr>
                                          <m:e>
                                            <m:r>
                                              <a:rPr lang="en-US" sz="1400">
                                                <a:latin typeface="Cambria Math" charset="0"/>
                                              </a:rPr>
                                              <m:t>1+</m:t>
                                            </m:r>
                                            <m:sSup>
                                              <m:sSupPr>
                                                <m:ctrlPr>
                                                  <a:rPr lang="en-US" sz="1400" i="1">
                                                    <a:latin typeface="Cambria Math" charset="0"/>
                                                  </a:rPr>
                                                </m:ctrlPr>
                                              </m:sSupPr>
                                              <m:e>
                                                <m:r>
                                                  <a:rPr lang="en-US" sz="1400">
                                                    <a:latin typeface="Cambria Math" charset="0"/>
                                                  </a:rPr>
                                                  <m:t>𝑒</m:t>
                                                </m:r>
                                              </m:e>
                                              <m:sup>
                                                <m:r>
                                                  <a:rPr lang="en-US" sz="1400">
                                                    <a:latin typeface="Cambria Math" charset="0"/>
                                                  </a:rPr>
                                                  <m:t>−</m:t>
                                                </m:r>
                                                <m:sSup>
                                                  <m:sSupPr>
                                                    <m:ctrlPr>
                                                      <a:rPr lang="en-US" sz="1400" i="1">
                                                        <a:latin typeface="Cambria Math" charset="0"/>
                                                      </a:rPr>
                                                    </m:ctrlPr>
                                                  </m:sSupPr>
                                                  <m:e>
                                                    <m:r>
                                                      <a:rPr lang="en-US" sz="1400">
                                                        <a:latin typeface="Cambria Math" charset="0"/>
                                                      </a:rPr>
                                                      <m:t>𝑊</m:t>
                                                    </m:r>
                                                  </m:e>
                                                  <m:sup>
                                                    <m:r>
                                                      <a:rPr lang="en-US" sz="1400">
                                                        <a:latin typeface="Cambria Math" charset="0"/>
                                                      </a:rPr>
                                                      <m:t>𝑇</m:t>
                                                    </m:r>
                                                  </m:sup>
                                                </m:sSup>
                                                <m:r>
                                                  <a:rPr lang="en-US" sz="1400">
                                                    <a:latin typeface="Cambria Math" charset="0"/>
                                                  </a:rPr>
                                                  <m:t>𝑋</m:t>
                                                </m:r>
                                              </m:sup>
                                            </m:sSup>
                                          </m:e>
                                        </m:d>
                                      </m:e>
                                      <m:sup/>
                                    </m:sSup>
                                  </m:den>
                                </m:f>
                              </m:oMath>
                            </m:oMathPara>
                          </a14:m>
                          <a:endParaRPr lang="en-US" sz="1400" dirty="0"/>
                        </a:p>
                      </a:txBody>
                      <a:tcPr anchor="ct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7521793"/>
                  </p:ext>
                </p:extLst>
              </p:nvPr>
            </p:nvGraphicFramePr>
            <p:xfrm>
              <a:off x="1103025" y="983807"/>
              <a:ext cx="9356087" cy="4636008"/>
            </p:xfrm>
            <a:graphic>
              <a:graphicData uri="http://schemas.openxmlformats.org/drawingml/2006/table">
                <a:tbl>
                  <a:tblPr firstRow="1" bandRow="1">
                    <a:tableStyleId>{073A0DAA-6AF3-43AB-8588-CEC1D06C72B9}</a:tableStyleId>
                  </a:tblPr>
                  <a:tblGrid>
                    <a:gridCol w="2935542"/>
                    <a:gridCol w="1946751"/>
                    <a:gridCol w="2236897"/>
                    <a:gridCol w="2236897"/>
                  </a:tblGrid>
                  <a:tr h="502122">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r>
                            <a:rPr lang="en-US" sz="1400" dirty="0" smtClean="0"/>
                            <a:t>Variables</a:t>
                          </a:r>
                          <a:endParaRPr lang="en-US" sz="1400" b="0" dirty="0" smtClean="0">
                            <a:latin typeface="Karla" charset="0"/>
                            <a:ea typeface="Karla" charset="0"/>
                            <a:cs typeface="Karla" charset="0"/>
                          </a:endParaRPr>
                        </a:p>
                      </a:txBody>
                      <a:tcPr anchor="ctr"/>
                    </a:tc>
                    <a:tc>
                      <a:txBody>
                        <a:bodyPr/>
                        <a:lstStyle/>
                        <a:p>
                          <a:pPr algn="ctr"/>
                          <a:r>
                            <a:rPr lang="en-US" sz="1400" dirty="0" smtClean="0"/>
                            <a:t>derivatives</a:t>
                          </a:r>
                          <a:endParaRPr lang="en-US" sz="1400" dirty="0">
                            <a:latin typeface="Karla" charset="0"/>
                            <a:ea typeface="Karla" charset="0"/>
                            <a:cs typeface="Karla" charset="0"/>
                          </a:endParaRPr>
                        </a:p>
                      </a:txBody>
                      <a:tcPr anchor="ctr"/>
                    </a:tc>
                    <a:tc>
                      <a:txBody>
                        <a:bodyPr/>
                        <a:lstStyle/>
                        <a:p>
                          <a:pPr algn="ctr"/>
                          <a:endParaRPr lang="en-US" sz="1400" dirty="0">
                            <a:latin typeface="Karla" charset="0"/>
                            <a:ea typeface="Karla" charset="0"/>
                            <a:cs typeface="Karla" charset="0"/>
                          </a:endParaRPr>
                        </a:p>
                      </a:txBody>
                      <a:tcPr anchor="ctr"/>
                    </a:tc>
                    <a:tc>
                      <a:txBody>
                        <a:bodyPr/>
                        <a:lstStyle/>
                        <a:p>
                          <a:pPr algn="ctr"/>
                          <a:endParaRPr lang="en-US" sz="1400" dirty="0">
                            <a:latin typeface="Karla" charset="0"/>
                            <a:ea typeface="Karla" charset="0"/>
                            <a:cs typeface="Karla" charset="0"/>
                          </a:endParaRPr>
                        </a:p>
                      </a:txBody>
                      <a:tcPr anchor="ctr"/>
                    </a:tc>
                  </a:tr>
                  <a:tr h="514712">
                    <a:tc>
                      <a:txBody>
                        <a:bodyPr/>
                        <a:lstStyle/>
                        <a:p>
                          <a:endParaRPr lang="en-US"/>
                        </a:p>
                      </a:txBody>
                      <a:tcPr anchor="ctr">
                        <a:blipFill rotWithShape="0">
                          <a:blip r:embed="rId2"/>
                          <a:stretch>
                            <a:fillRect l="-207" t="-97647" r="-219502" b="-701176"/>
                          </a:stretch>
                        </a:blipFill>
                      </a:tcPr>
                    </a:tc>
                    <a:tc>
                      <a:txBody>
                        <a:bodyPr/>
                        <a:lstStyle/>
                        <a:p>
                          <a:endParaRPr lang="en-US"/>
                        </a:p>
                      </a:txBody>
                      <a:tcPr>
                        <a:blipFill rotWithShape="0">
                          <a:blip r:embed="rId2"/>
                          <a:stretch>
                            <a:fillRect l="-150938" t="-97647" r="-230625" b="-701176"/>
                          </a:stretch>
                        </a:blipFill>
                      </a:tcPr>
                    </a:tc>
                    <a:tc>
                      <a:txBody>
                        <a:bodyPr/>
                        <a:lstStyle/>
                        <a:p>
                          <a:endParaRPr lang="en-US"/>
                        </a:p>
                      </a:txBody>
                      <a:tcPr anchor="ctr">
                        <a:blipFill rotWithShape="0">
                          <a:blip r:embed="rId2"/>
                          <a:stretch>
                            <a:fillRect l="-218801" t="-97647" r="-101090" b="-701176"/>
                          </a:stretch>
                        </a:blipFill>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endParaRPr lang="en-US" sz="1400" b="0" dirty="0" smtClean="0"/>
                        </a:p>
                      </a:txBody>
                      <a:tcPr anchor="ctr"/>
                    </a:tc>
                  </a:tr>
                  <a:tr h="551246">
                    <a:tc>
                      <a:txBody>
                        <a:bodyPr/>
                        <a:lstStyle/>
                        <a:p>
                          <a:endParaRPr lang="en-US"/>
                        </a:p>
                      </a:txBody>
                      <a:tcPr anchor="ctr">
                        <a:blipFill rotWithShape="0">
                          <a:blip r:embed="rId2"/>
                          <a:stretch>
                            <a:fillRect l="-207" t="-186667" r="-219502" b="-562222"/>
                          </a:stretch>
                        </a:blipFill>
                      </a:tcPr>
                    </a:tc>
                    <a:tc>
                      <a:txBody>
                        <a:bodyPr/>
                        <a:lstStyle/>
                        <a:p>
                          <a:endParaRPr lang="en-US"/>
                        </a:p>
                      </a:txBody>
                      <a:tcPr>
                        <a:blipFill rotWithShape="0">
                          <a:blip r:embed="rId2"/>
                          <a:stretch>
                            <a:fillRect l="-150938" t="-186667" r="-230625" b="-562222"/>
                          </a:stretch>
                        </a:blipFill>
                      </a:tcPr>
                    </a:tc>
                    <a:tc>
                      <a:txBody>
                        <a:bodyPr/>
                        <a:lstStyle/>
                        <a:p>
                          <a:endParaRPr lang="en-US"/>
                        </a:p>
                      </a:txBody>
                      <a:tcPr anchor="ctr">
                        <a:blipFill rotWithShape="0">
                          <a:blip r:embed="rId2"/>
                          <a:stretch>
                            <a:fillRect l="-218801" t="-186667" r="-101090" b="-562222"/>
                          </a:stretch>
                        </a:blipFill>
                      </a:tcPr>
                    </a:tc>
                    <a:tc>
                      <a:txBody>
                        <a:bodyPr/>
                        <a:lstStyle/>
                        <a:p>
                          <a:pPr algn="ctr"/>
                          <a:endParaRPr lang="en-US" sz="1400" dirty="0"/>
                        </a:p>
                      </a:txBody>
                      <a:tcPr anchor="ctr"/>
                    </a:tc>
                  </a:tr>
                  <a:tr h="551246">
                    <a:tc>
                      <a:txBody>
                        <a:bodyPr/>
                        <a:lstStyle/>
                        <a:p>
                          <a:endParaRPr lang="en-US"/>
                        </a:p>
                      </a:txBody>
                      <a:tcPr anchor="ctr">
                        <a:blipFill rotWithShape="0">
                          <a:blip r:embed="rId2"/>
                          <a:stretch>
                            <a:fillRect l="-207" t="-283516" r="-219502" b="-456044"/>
                          </a:stretch>
                        </a:blipFill>
                      </a:tcPr>
                    </a:tc>
                    <a:tc>
                      <a:txBody>
                        <a:bodyPr/>
                        <a:lstStyle/>
                        <a:p>
                          <a:endParaRPr lang="en-US"/>
                        </a:p>
                      </a:txBody>
                      <a:tcPr>
                        <a:blipFill rotWithShape="0">
                          <a:blip r:embed="rId2"/>
                          <a:stretch>
                            <a:fillRect l="-150938" t="-283516" r="-230625" b="-456044"/>
                          </a:stretch>
                        </a:blipFill>
                      </a:tcPr>
                    </a:tc>
                    <a:tc>
                      <a:txBody>
                        <a:bodyPr/>
                        <a:lstStyle/>
                        <a:p>
                          <a:pPr algn="ctr"/>
                          <a:r>
                            <a:rPr lang="en-US" sz="1400" dirty="0" smtClean="0"/>
                            <a:t>1</a:t>
                          </a:r>
                          <a:endParaRPr lang="en-US" sz="1400" dirty="0"/>
                        </a:p>
                      </a:txBody>
                      <a:tcPr anchor="ctr"/>
                    </a:tc>
                    <a:tc>
                      <a:txBody>
                        <a:bodyPr/>
                        <a:lstStyle/>
                        <a:p>
                          <a:pPr algn="ctr"/>
                          <a:endParaRPr lang="en-US" sz="1400" dirty="0"/>
                        </a:p>
                      </a:txBody>
                      <a:tcPr anchor="ctr"/>
                    </a:tc>
                  </a:tr>
                  <a:tr h="633993">
                    <a:tc>
                      <a:txBody>
                        <a:bodyPr/>
                        <a:lstStyle/>
                        <a:p>
                          <a:endParaRPr lang="en-US"/>
                        </a:p>
                      </a:txBody>
                      <a:tcPr anchor="ctr">
                        <a:blipFill rotWithShape="0">
                          <a:blip r:embed="rId2"/>
                          <a:stretch>
                            <a:fillRect l="-207" t="-335577" r="-219502" b="-299038"/>
                          </a:stretch>
                        </a:blipFill>
                      </a:tcPr>
                    </a:tc>
                    <a:tc>
                      <a:txBody>
                        <a:bodyPr/>
                        <a:lstStyle/>
                        <a:p>
                          <a:endParaRPr lang="en-US"/>
                        </a:p>
                      </a:txBody>
                      <a:tcPr>
                        <a:blipFill rotWithShape="0">
                          <a:blip r:embed="rId2"/>
                          <a:stretch>
                            <a:fillRect l="-150938" t="-335577" r="-230625" b="-299038"/>
                          </a:stretch>
                        </a:blipFill>
                      </a:tcPr>
                    </a:tc>
                    <a:tc>
                      <a:txBody>
                        <a:bodyPr/>
                        <a:lstStyle/>
                        <a:p>
                          <a:endParaRPr lang="en-US"/>
                        </a:p>
                      </a:txBody>
                      <a:tcPr anchor="ctr">
                        <a:blipFill rotWithShape="0">
                          <a:blip r:embed="rId2"/>
                          <a:stretch>
                            <a:fillRect l="-218801" t="-335577" r="-101090" b="-299038"/>
                          </a:stretch>
                        </a:blipFill>
                      </a:tcPr>
                    </a:tc>
                    <a:tc>
                      <a:txBody>
                        <a:bodyPr/>
                        <a:lstStyle/>
                        <a:p>
                          <a:pPr algn="ctr"/>
                          <a:endParaRPr lang="en-US" sz="1400" dirty="0"/>
                        </a:p>
                      </a:txBody>
                      <a:tcPr anchor="ctr"/>
                    </a:tc>
                  </a:tr>
                  <a:tr h="551246">
                    <a:tc>
                      <a:txBody>
                        <a:bodyPr/>
                        <a:lstStyle/>
                        <a:p>
                          <a:endParaRPr lang="en-US"/>
                        </a:p>
                      </a:txBody>
                      <a:tcPr anchor="ctr">
                        <a:blipFill rotWithShape="0">
                          <a:blip r:embed="rId2"/>
                          <a:stretch>
                            <a:fillRect l="-207" t="-503333" r="-219502" b="-245556"/>
                          </a:stretch>
                        </a:blipFill>
                      </a:tcPr>
                    </a:tc>
                    <a:tc>
                      <a:txBody>
                        <a:bodyPr/>
                        <a:lstStyle/>
                        <a:p>
                          <a:endParaRPr lang="en-US"/>
                        </a:p>
                      </a:txBody>
                      <a:tcPr>
                        <a:blipFill rotWithShape="0">
                          <a:blip r:embed="rId2"/>
                          <a:stretch>
                            <a:fillRect l="-150938" t="-503333" r="-230625" b="-245556"/>
                          </a:stretch>
                        </a:blipFill>
                      </a:tcPr>
                    </a:tc>
                    <a:tc>
                      <a:txBody>
                        <a:bodyPr/>
                        <a:lstStyle/>
                        <a:p>
                          <a:endParaRPr lang="en-US"/>
                        </a:p>
                      </a:txBody>
                      <a:tcPr anchor="ctr">
                        <a:blipFill rotWithShape="0">
                          <a:blip r:embed="rId2"/>
                          <a:stretch>
                            <a:fillRect l="-218801" t="-503333" r="-101090" b="-245556"/>
                          </a:stretch>
                        </a:blipFill>
                      </a:tcPr>
                    </a:tc>
                    <a:tc>
                      <a:txBody>
                        <a:bodyPr/>
                        <a:lstStyle/>
                        <a:p>
                          <a:pPr algn="ctr"/>
                          <a:endParaRPr lang="en-US" sz="1400" dirty="0"/>
                        </a:p>
                      </a:txBody>
                      <a:tcPr anchor="ctr"/>
                    </a:tc>
                  </a:tr>
                  <a:tr h="552234">
                    <a:tc>
                      <a:txBody>
                        <a:bodyPr/>
                        <a:lstStyle/>
                        <a:p>
                          <a:endParaRPr lang="en-US"/>
                        </a:p>
                      </a:txBody>
                      <a:tcPr anchor="ctr">
                        <a:blipFill rotWithShape="0">
                          <a:blip r:embed="rId2"/>
                          <a:stretch>
                            <a:fillRect l="-207" t="-596703" r="-219502" b="-142857"/>
                          </a:stretch>
                        </a:blipFill>
                      </a:tcPr>
                    </a:tc>
                    <a:tc>
                      <a:txBody>
                        <a:bodyPr/>
                        <a:lstStyle/>
                        <a:p>
                          <a:endParaRPr lang="en-US"/>
                        </a:p>
                      </a:txBody>
                      <a:tcPr>
                        <a:blipFill rotWithShape="0">
                          <a:blip r:embed="rId2"/>
                          <a:stretch>
                            <a:fillRect l="-150938" t="-596703" r="-230625" b="-142857"/>
                          </a:stretch>
                        </a:blipFill>
                      </a:tcPr>
                    </a:tc>
                    <a:tc>
                      <a:txBody>
                        <a:bodyPr/>
                        <a:lstStyle/>
                        <a:p>
                          <a:endParaRPr lang="en-US"/>
                        </a:p>
                      </a:txBody>
                      <a:tcPr anchor="ctr">
                        <a:blipFill rotWithShape="0">
                          <a:blip r:embed="rId2"/>
                          <a:stretch>
                            <a:fillRect l="-218801" t="-596703" r="-101090" b="-142857"/>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r>
                  <a:tr h="779209">
                    <a:tc>
                      <a:txBody>
                        <a:bodyPr/>
                        <a:lstStyle/>
                        <a:p>
                          <a:endParaRPr lang="en-US"/>
                        </a:p>
                      </a:txBody>
                      <a:tcPr anchor="ctr">
                        <a:blipFill rotWithShape="0">
                          <a:blip r:embed="rId2"/>
                          <a:stretch>
                            <a:fillRect l="-207" t="-495313" r="-219502" b="-1563"/>
                          </a:stretch>
                        </a:blipFill>
                      </a:tcPr>
                    </a:tc>
                    <a:tc>
                      <a:txBody>
                        <a:bodyPr/>
                        <a:lstStyle/>
                        <a:p>
                          <a:endParaRPr lang="en-US" sz="1400" b="0" dirty="0"/>
                        </a:p>
                      </a:txBody>
                      <a:tcPr/>
                    </a:tc>
                    <a:tc>
                      <a:txBody>
                        <a:bodyPr/>
                        <a:lstStyle/>
                        <a:p>
                          <a:endParaRPr lang="en-US"/>
                        </a:p>
                      </a:txBody>
                      <a:tcPr anchor="ctr">
                        <a:blipFill rotWithShape="0">
                          <a:blip r:embed="rId2"/>
                          <a:stretch>
                            <a:fillRect l="-218801" t="-495313" r="-101090" b="-1563"/>
                          </a:stretch>
                        </a:blipFill>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dirty="0"/>
                        </a:p>
                      </a:txBody>
                      <a:tcPr anchor="ctr"/>
                    </a:tc>
                  </a:tr>
                </a:tbl>
              </a:graphicData>
            </a:graphic>
          </p:graphicFrame>
        </mc:Fallback>
      </mc:AlternateContent>
    </p:spTree>
    <p:extLst>
      <p:ext uri="{BB962C8B-B14F-4D97-AF65-F5344CB8AC3E}">
        <p14:creationId xmlns:p14="http://schemas.microsoft.com/office/powerpoint/2010/main" val="11474845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Pavlos Protopapas</a:t>
            </a:r>
            <a:r>
              <a:rPr lang="en-US" sz="2400" dirty="0"/>
              <a:t>, Scientific Director of the Institute for Applied Computational Science (IACS</a:t>
            </a:r>
            <a:r>
              <a:rPr lang="en-US" sz="2400" dirty="0" smtClean="0"/>
              <a:t>).  </a:t>
            </a:r>
            <a:r>
              <a:rPr lang="en-US" sz="2400" dirty="0"/>
              <a:t>Teaches CS109a, CS109b and the Capstone course for the Data Science masters program. </a:t>
            </a:r>
            <a:r>
              <a:rPr lang="en-US" sz="2400" dirty="0" smtClean="0"/>
              <a:t>He is a leader </a:t>
            </a:r>
            <a:r>
              <a:rPr lang="en-US" sz="2400" dirty="0"/>
              <a:t>in </a:t>
            </a:r>
            <a:r>
              <a:rPr lang="en-US" sz="2400" dirty="0" err="1"/>
              <a:t>astrostatistics</a:t>
            </a:r>
            <a:r>
              <a:rPr lang="en-US" sz="2400" dirty="0"/>
              <a:t> and </a:t>
            </a:r>
            <a:r>
              <a:rPr lang="en-US" sz="2400" dirty="0" smtClean="0"/>
              <a:t>he is excited </a:t>
            </a:r>
            <a:r>
              <a:rPr lang="en-US" sz="2400" dirty="0"/>
              <a:t>about the new telescopes coming online in the next few years. </a:t>
            </a:r>
            <a:r>
              <a:rPr lang="en-US" sz="2400" dirty="0" smtClean="0"/>
              <a:t>He loves cooking and eating.</a:t>
            </a:r>
            <a:endParaRPr lang="en-US" sz="2400" dirty="0"/>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5</a:t>
            </a:fld>
            <a:endParaRPr lang="en-US"/>
          </a:p>
        </p:txBody>
      </p:sp>
      <p:pic>
        <p:nvPicPr>
          <p:cNvPr id="7" name="Picture 6">
            <a:extLst>
              <a:ext uri="{FF2B5EF4-FFF2-40B4-BE49-F238E27FC236}">
                <a16:creationId xmlns:a16="http://schemas.microsoft.com/office/drawing/2014/main" xmlns="" id="{02665ACD-CEC8-B54B-98AA-578962510DB5}"/>
              </a:ext>
            </a:extLst>
          </p:cNvPr>
          <p:cNvPicPr>
            <a:picLocks noChangeAspect="1"/>
          </p:cNvPicPr>
          <p:nvPr/>
        </p:nvPicPr>
        <p:blipFill>
          <a:blip r:embed="rId2"/>
          <a:stretch>
            <a:fillRect/>
          </a:stretch>
        </p:blipFill>
        <p:spPr>
          <a:xfrm>
            <a:off x="4678216" y="3288901"/>
            <a:ext cx="2244436" cy="2743200"/>
          </a:xfrm>
          <a:prstGeom prst="rect">
            <a:avLst/>
          </a:prstGeom>
        </p:spPr>
      </p:pic>
    </p:spTree>
    <p:extLst>
      <p:ext uri="{BB962C8B-B14F-4D97-AF65-F5344CB8AC3E}">
        <p14:creationId xmlns:p14="http://schemas.microsoft.com/office/powerpoint/2010/main" val="14094336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50</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a:t>
            </a:r>
            <a:r>
              <a:rPr lang="en-US" dirty="0" smtClean="0"/>
              <a:t>Error.</a:t>
            </a:r>
            <a:endParaRPr lang="en-US" dirty="0" smtClean="0"/>
          </a:p>
          <a:p>
            <a:endParaRPr lang="en-US" dirty="0"/>
          </a:p>
          <a:p>
            <a:r>
              <a:rPr lang="en-US" dirty="0" smtClean="0"/>
              <a:t>There are many alternative methods which address how to set or adjust the learning rate, using the derivative or second derivatives and or the momentum. To be discussed in the next </a:t>
            </a:r>
            <a:r>
              <a:rPr lang="en-US" dirty="0" smtClean="0"/>
              <a:t>lectures.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51</a:t>
            </a:fld>
            <a:endParaRPr lang="en-US"/>
          </a:p>
        </p:txBody>
      </p:sp>
      <p:grpSp>
        <p:nvGrpSpPr>
          <p:cNvPr id="8" name="Group 7"/>
          <p:cNvGrpSpPr/>
          <p:nvPr/>
        </p:nvGrpSpPr>
        <p:grpSpPr>
          <a:xfrm>
            <a:off x="2089701" y="3588525"/>
            <a:ext cx="8701418" cy="2593600"/>
            <a:chOff x="2089701" y="3588525"/>
            <a:chExt cx="8701418" cy="2593600"/>
          </a:xfrm>
        </p:grpSpPr>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dirty="0">
                  <a:solidFill>
                    <a:schemeClr val="dk2"/>
                  </a:solidFill>
                  <a:latin typeface="Open Sans"/>
                  <a:ea typeface="Open Sans"/>
                  <a:cs typeface="Open Sans"/>
                  <a:sym typeface="Open Sans"/>
                </a:rPr>
                <a:t>J. </a:t>
              </a:r>
              <a:r>
                <a:rPr lang="en" sz="1600" dirty="0" err="1">
                  <a:solidFill>
                    <a:schemeClr val="dk2"/>
                  </a:solidFill>
                  <a:latin typeface="Open Sans"/>
                  <a:ea typeface="Open Sans"/>
                  <a:cs typeface="Open Sans"/>
                  <a:sym typeface="Open Sans"/>
                </a:rPr>
                <a:t>Nocedal</a:t>
              </a:r>
              <a:r>
                <a:rPr lang="en" sz="1600" dirty="0">
                  <a:solidFill>
                    <a:schemeClr val="dk2"/>
                  </a:solidFill>
                  <a:latin typeface="Open Sans"/>
                  <a:ea typeface="Open Sans"/>
                  <a:cs typeface="Open Sans"/>
                  <a:sym typeface="Open Sans"/>
                </a:rPr>
                <a:t> y S. Wright, “Numerical optimization”, Springer, 1999 </a:t>
              </a:r>
              <a:r>
                <a:rPr lang="en" sz="1600" dirty="0">
                  <a:solidFill>
                    <a:schemeClr val="hlink"/>
                  </a:solidFill>
                  <a:uFill>
                    <a:noFill/>
                  </a:uFill>
                  <a:latin typeface="Open Sans"/>
                  <a:ea typeface="Open Sans"/>
                  <a:cs typeface="Open Sans"/>
                  <a:sym typeface="Open Sans"/>
                  <a:hlinkClick r:id="rId2"/>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dirty="0">
                  <a:solidFill>
                    <a:schemeClr val="dk2"/>
                  </a:solidFill>
                  <a:latin typeface="Open Sans"/>
                  <a:ea typeface="Open Sans"/>
                  <a:cs typeface="Open Sans"/>
                  <a:sym typeface="Open Sans"/>
                </a:rPr>
                <a:t>TLDR</a:t>
              </a:r>
              <a:r>
                <a:rPr lang="en" sz="1600" dirty="0">
                  <a:solidFill>
                    <a:schemeClr val="dk2"/>
                  </a:solidFill>
                  <a:latin typeface="Open Sans"/>
                  <a:ea typeface="Open Sans"/>
                  <a:cs typeface="Open Sans"/>
                  <a:sym typeface="Open Sans"/>
                </a:rPr>
                <a:t>: J. </a:t>
              </a:r>
              <a:r>
                <a:rPr lang="en" sz="1600" dirty="0" err="1">
                  <a:solidFill>
                    <a:schemeClr val="dk2"/>
                  </a:solidFill>
                  <a:latin typeface="Open Sans"/>
                  <a:ea typeface="Open Sans"/>
                  <a:cs typeface="Open Sans"/>
                  <a:sym typeface="Open Sans"/>
                </a:rPr>
                <a:t>Bullinaria</a:t>
              </a:r>
              <a:r>
                <a:rPr lang="en" sz="1600" dirty="0">
                  <a:solidFill>
                    <a:schemeClr val="dk2"/>
                  </a:solidFill>
                  <a:latin typeface="Open Sans"/>
                  <a:ea typeface="Open Sans"/>
                  <a:cs typeface="Open Sans"/>
                  <a:sym typeface="Open Sans"/>
                </a:rPr>
                <a:t>, “Learning with Momentum, Conjugate Gradient Learning”, 2015 </a:t>
              </a:r>
              <a:r>
                <a:rPr lang="en" sz="1600" dirty="0">
                  <a:solidFill>
                    <a:schemeClr val="accent5"/>
                  </a:solidFill>
                  <a:uFill>
                    <a:noFill/>
                  </a:uFill>
                  <a:latin typeface="Open Sans"/>
                  <a:ea typeface="Open Sans"/>
                  <a:cs typeface="Open Sans"/>
                  <a:sym typeface="Open Sans"/>
                  <a:hlinkClick r:id="rId3"/>
                </a:rPr>
                <a:t>🔗</a:t>
              </a:r>
              <a:r>
                <a:rPr lang="en" sz="1600" dirty="0">
                  <a:solidFill>
                    <a:schemeClr val="dk2"/>
                  </a:solidFill>
                  <a:latin typeface="Open Sans"/>
                  <a:ea typeface="Open Sans"/>
                  <a:cs typeface="Open Sans"/>
                  <a:sym typeface="Open Sans"/>
                </a:rPr>
                <a:t> </a:t>
              </a:r>
              <a:endParaRPr sz="1600" dirty="0">
                <a:solidFill>
                  <a:schemeClr val="dk2"/>
                </a:solidFill>
                <a:latin typeface="Open Sans"/>
                <a:ea typeface="Open Sans"/>
                <a:cs typeface="Open Sans"/>
                <a:sym typeface="Open Sans"/>
              </a:endParaRPr>
            </a:p>
          </p:txBody>
        </p:sp>
        <p:pic>
          <p:nvPicPr>
            <p:cNvPr id="7" name="Google Shape;634;p51"/>
            <p:cNvPicPr preferRelativeResize="0"/>
            <p:nvPr/>
          </p:nvPicPr>
          <p:blipFill>
            <a:blip r:embed="rId4">
              <a:alphaModFix/>
            </a:blip>
            <a:stretch>
              <a:fillRect/>
            </a:stretch>
          </p:blipFill>
          <p:spPr>
            <a:xfrm>
              <a:off x="9427819" y="3588525"/>
              <a:ext cx="1363300" cy="1947550"/>
            </a:xfrm>
            <a:prstGeom prst="rect">
              <a:avLst/>
            </a:prstGeom>
            <a:noFill/>
            <a:ln>
              <a:noFill/>
            </a:ln>
          </p:spPr>
        </p:pic>
      </p:grpSp>
    </p:spTree>
    <p:extLst>
      <p:ext uri="{BB962C8B-B14F-4D97-AF65-F5344CB8AC3E}">
        <p14:creationId xmlns:p14="http://schemas.microsoft.com/office/powerpoint/2010/main" val="167554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52</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a:t>
            </a:r>
            <a:r>
              <a:rPr lang="en-US" dirty="0" smtClean="0"/>
              <a:t>minimum.</a:t>
            </a:r>
            <a:endParaRPr lang="en-US" dirty="0" smtClean="0"/>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56</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a:t>
            </a:r>
            <a:r>
              <a:rPr lang="en-US" dirty="0" smtClean="0"/>
              <a:t>loss </a:t>
            </a:r>
            <a:r>
              <a:rPr lang="en-US" dirty="0" smtClean="0"/>
              <a:t>function to derive the derivatives: </a:t>
            </a:r>
          </a:p>
          <a:p>
            <a:pPr lvl="0"/>
            <a:endParaRPr lang="en-US" dirty="0"/>
          </a:p>
          <a:p>
            <a:pPr lvl="0"/>
            <a:endParaRPr lang="en-US" dirty="0" smtClean="0"/>
          </a:p>
          <a:p>
            <a:pPr lvl="0"/>
            <a:endParaRPr lang="en-US" dirty="0"/>
          </a:p>
          <a:p>
            <a:pPr lvl="0"/>
            <a:r>
              <a:rPr lang="en-US" dirty="0"/>
              <a:t>w</a:t>
            </a:r>
            <a:r>
              <a:rPr lang="en-US" dirty="0" smtClean="0"/>
              <a:t>hich </a:t>
            </a:r>
            <a:r>
              <a:rPr lang="en-US" dirty="0" smtClean="0"/>
              <a:t>is an </a:t>
            </a:r>
            <a:r>
              <a:rPr lang="en-US" b="1" dirty="0" smtClean="0">
                <a:solidFill>
                  <a:srgbClr val="C00000"/>
                </a:solidFill>
              </a:rPr>
              <a:t>approximation</a:t>
            </a:r>
            <a:r>
              <a:rPr lang="en-US" dirty="0" smtClean="0"/>
              <a:t>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mc:AlternateContent xmlns:mc="http://schemas.openxmlformats.org/markup-compatibility/2006">
        <mc:Choice xmlns:a14="http://schemas.microsoft.com/office/drawing/2010/main" Requires="a14">
          <p:sp>
            <p:nvSpPr>
              <p:cNvPr id="5" name="Rectangle 4"/>
              <p:cNvSpPr/>
              <p:nvPr/>
            </p:nvSpPr>
            <p:spPr>
              <a:xfrm>
                <a:off x="1088132" y="1157538"/>
                <a:ext cx="5694123" cy="9885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tx1">
                              <a:lumMod val="65000"/>
                              <a:lumOff val="35000"/>
                            </a:schemeClr>
                          </a:solidFill>
                          <a:latin typeface="Cambria Math" charset="0"/>
                        </a:rPr>
                        <m:t>ℒ</m:t>
                      </m:r>
                      <m:r>
                        <a:rPr lang="en-US" sz="2400" b="0" i="1" smtClean="0">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i="1">
                              <a:solidFill>
                                <a:schemeClr val="tx1">
                                  <a:lumMod val="65000"/>
                                  <a:lumOff val="35000"/>
                                </a:schemeClr>
                              </a:solidFill>
                              <a:latin typeface="Cambria Math" charset="0"/>
                            </a:rPr>
                            <m:t>𝑖</m:t>
                          </m:r>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p:sp>
            <p:nvSpPr>
              <p:cNvPr id="5" name="Rectangle 4"/>
              <p:cNvSpPr>
                <a:spLocks noRot="1" noChangeAspect="1" noMove="1" noResize="1" noEditPoints="1" noAdjustHandles="1" noChangeArrowheads="1" noChangeShapeType="1" noTextEdit="1"/>
              </p:cNvSpPr>
              <p:nvPr/>
            </p:nvSpPr>
            <p:spPr>
              <a:xfrm>
                <a:off x="1088132" y="1157538"/>
                <a:ext cx="5694123" cy="98854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p:cNvSpPr/>
              <p:nvPr/>
            </p:nvSpPr>
            <p:spPr>
              <a:xfrm>
                <a:off x="1088132" y="4026802"/>
                <a:ext cx="6077946" cy="101963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ℒ</m:t>
                          </m:r>
                        </m:e>
                        <m:sup>
                          <m:r>
                            <a:rPr lang="en-US" sz="2400" b="0" i="1" smtClean="0">
                              <a:solidFill>
                                <a:schemeClr val="tx1">
                                  <a:lumMod val="65000"/>
                                  <a:lumOff val="35000"/>
                                </a:schemeClr>
                              </a:solidFill>
                              <a:latin typeface="Cambria Math" charset="0"/>
                            </a:rPr>
                            <m:t>𝑘</m:t>
                          </m:r>
                        </m:sup>
                      </m:sSup>
                      <m:r>
                        <a:rPr lang="en-US" sz="2400" b="0" i="1" smtClean="0">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nary>
                        <m:naryPr>
                          <m:chr m:val="∑"/>
                          <m:supHide m:val="on"/>
                          <m:ctrlPr>
                            <a:rPr lang="en-US" sz="2400" i="1">
                              <a:solidFill>
                                <a:schemeClr val="tx1">
                                  <a:lumMod val="65000"/>
                                  <a:lumOff val="35000"/>
                                </a:schemeClr>
                              </a:solidFill>
                              <a:latin typeface="Cambria Math" charset="0"/>
                            </a:rPr>
                          </m:ctrlPr>
                        </m:naryPr>
                        <m:sub>
                          <m:r>
                            <a:rPr lang="en-US" sz="2400" b="0" i="1" smtClean="0">
                              <a:solidFill>
                                <a:schemeClr val="tx1">
                                  <a:lumMod val="65000"/>
                                  <a:lumOff val="35000"/>
                                </a:schemeClr>
                              </a:solidFill>
                              <a:latin typeface="Cambria Math" charset="0"/>
                            </a:rPr>
                            <m:t>𝑖</m:t>
                          </m:r>
                          <m:r>
                            <a:rPr lang="en-US" sz="2400" b="0" i="1" smtClean="0">
                              <a:solidFill>
                                <a:schemeClr val="tx1">
                                  <a:lumMod val="65000"/>
                                  <a:lumOff val="35000"/>
                                </a:schemeClr>
                              </a:solidFill>
                              <a:latin typeface="Cambria Math" charset="0"/>
                            </a:rPr>
                            <m:t>∈</m:t>
                          </m:r>
                          <m:sSup>
                            <m:sSupPr>
                              <m:ctrlPr>
                                <a:rPr lang="en-US" sz="2400" b="0" i="1" smtClean="0">
                                  <a:solidFill>
                                    <a:schemeClr val="tx1">
                                      <a:lumMod val="65000"/>
                                      <a:lumOff val="35000"/>
                                    </a:schemeClr>
                                  </a:solidFill>
                                  <a:latin typeface="Cambria Math" charset="0"/>
                                </a:rPr>
                              </m:ctrlPr>
                            </m:sSupPr>
                            <m:e>
                              <m:r>
                                <a:rPr lang="en-US" sz="2400" b="0" i="1" smtClean="0">
                                  <a:solidFill>
                                    <a:schemeClr val="tx1">
                                      <a:lumMod val="65000"/>
                                      <a:lumOff val="35000"/>
                                    </a:schemeClr>
                                  </a:solidFill>
                                  <a:latin typeface="Cambria Math" charset="0"/>
                                </a:rPr>
                                <m:t>𝑏</m:t>
                              </m:r>
                            </m:e>
                            <m:sup>
                              <m:r>
                                <a:rPr lang="en-US" sz="2400" b="0" i="1" smtClean="0">
                                  <a:solidFill>
                                    <a:schemeClr val="tx1">
                                      <a:lumMod val="65000"/>
                                      <a:lumOff val="35000"/>
                                    </a:schemeClr>
                                  </a:solidFill>
                                  <a:latin typeface="Cambria Math" charset="0"/>
                                </a:rPr>
                                <m:t>𝑘</m:t>
                              </m:r>
                            </m:sup>
                          </m:sSup>
                        </m:sub>
                        <m:sup/>
                        <m:e>
                          <m:r>
                            <a:rPr lang="en-US" sz="2400" i="1">
                              <a:solidFill>
                                <a:schemeClr val="tx1">
                                  <a:lumMod val="65000"/>
                                  <a:lumOff val="35000"/>
                                </a:schemeClr>
                              </a:solidFill>
                              <a:latin typeface="Cambria Math" charset="0"/>
                            </a:rPr>
                            <m:t>[</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d>
                                <m:dPr>
                                  <m:ctrlPr>
                                    <a:rPr lang="en-US" sz="2400" i="1">
                                      <a:solidFill>
                                        <a:schemeClr val="tx1">
                                          <a:lumMod val="65000"/>
                                          <a:lumOff val="35000"/>
                                        </a:schemeClr>
                                      </a:solidFill>
                                      <a:latin typeface="Cambria Math" charset="0"/>
                                    </a:rPr>
                                  </m:ctrlPr>
                                </m:dPr>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𝑦</m:t>
                                      </m:r>
                                    </m:e>
                                    <m:sub>
                                      <m:r>
                                        <a:rPr lang="en-US" sz="2400" i="1">
                                          <a:solidFill>
                                            <a:schemeClr val="tx1">
                                              <a:lumMod val="65000"/>
                                              <a:lumOff val="35000"/>
                                            </a:schemeClr>
                                          </a:solidFill>
                                          <a:latin typeface="Cambria Math" charset="0"/>
                                        </a:rPr>
                                        <m:t>𝑖</m:t>
                                      </m:r>
                                    </m:sub>
                                  </m:sSub>
                                </m:e>
                              </m:d>
                              <m:func>
                                <m:funcPr>
                                  <m:ctrlPr>
                                    <a:rPr lang="en-US" sz="2400" i="1">
                                      <a:solidFill>
                                        <a:schemeClr val="tx1">
                                          <a:lumMod val="65000"/>
                                          <a:lumOff val="35000"/>
                                        </a:schemeClr>
                                      </a:solidFill>
                                      <a:latin typeface="Cambria Math" charset="0"/>
                                    </a:rPr>
                                  </m:ctrlPr>
                                </m:funcPr>
                                <m:fName>
                                  <m:r>
                                    <m:rPr>
                                      <m:sty m:val="p"/>
                                    </m:rPr>
                                    <a:rPr lang="en-US" sz="2400">
                                      <a:solidFill>
                                        <a:schemeClr val="tx1">
                                          <a:lumMod val="65000"/>
                                          <a:lumOff val="35000"/>
                                        </a:schemeClr>
                                      </a:solidFill>
                                      <a:latin typeface="Cambria Math" charset="0"/>
                                    </a:rPr>
                                    <m:t>log</m:t>
                                  </m:r>
                                </m:fName>
                                <m:e>
                                  <m:r>
                                    <a:rPr lang="en-US" sz="2400" i="1">
                                      <a:solidFill>
                                        <a:schemeClr val="tx1">
                                          <a:lumMod val="65000"/>
                                          <a:lumOff val="35000"/>
                                        </a:schemeClr>
                                      </a:solidFill>
                                      <a:latin typeface="Cambria Math" charset="0"/>
                                    </a:rPr>
                                    <m:t>(1−</m:t>
                                  </m:r>
                                  <m:sSub>
                                    <m:sSubPr>
                                      <m:ctrlPr>
                                        <a:rPr lang="en-US" sz="2400" i="1">
                                          <a:solidFill>
                                            <a:schemeClr val="tx1">
                                              <a:lumMod val="65000"/>
                                              <a:lumOff val="35000"/>
                                            </a:schemeClr>
                                          </a:solidFill>
                                          <a:latin typeface="Cambria Math" charset="0"/>
                                        </a:rPr>
                                      </m:ctrlPr>
                                    </m:sSubPr>
                                    <m:e>
                                      <m:r>
                                        <a:rPr lang="en-US" sz="2400" i="1">
                                          <a:solidFill>
                                            <a:schemeClr val="tx1">
                                              <a:lumMod val="65000"/>
                                              <a:lumOff val="35000"/>
                                            </a:schemeClr>
                                          </a:solidFill>
                                          <a:latin typeface="Cambria Math" charset="0"/>
                                        </a:rPr>
                                        <m:t>𝑝</m:t>
                                      </m:r>
                                    </m:e>
                                    <m:sub>
                                      <m:r>
                                        <a:rPr lang="en-US" sz="2400" i="1">
                                          <a:solidFill>
                                            <a:schemeClr val="tx1">
                                              <a:lumMod val="65000"/>
                                              <a:lumOff val="35000"/>
                                            </a:schemeClr>
                                          </a:solidFill>
                                          <a:latin typeface="Cambria Math" charset="0"/>
                                        </a:rPr>
                                        <m:t>𝑖</m:t>
                                      </m:r>
                                    </m:sub>
                                  </m:sSub>
                                  <m:r>
                                    <a:rPr lang="en-US" sz="2400" i="1">
                                      <a:solidFill>
                                        <a:schemeClr val="tx1">
                                          <a:lumMod val="65000"/>
                                          <a:lumOff val="35000"/>
                                        </a:schemeClr>
                                      </a:solidFill>
                                      <a:latin typeface="Cambria Math" charset="0"/>
                                    </a:rPr>
                                    <m:t>)</m:t>
                                  </m:r>
                                  <m:r>
                                    <a:rPr lang="en-US" sz="2400" i="1">
                                      <a:solidFill>
                                        <a:schemeClr val="tx1">
                                          <a:lumMod val="65000"/>
                                          <a:lumOff val="35000"/>
                                        </a:schemeClr>
                                      </a:solidFill>
                                      <a:latin typeface="Cambria Math" charset="0"/>
                                    </a:rPr>
                                    <m:t>]</m:t>
                                  </m:r>
                                </m:e>
                              </m:func>
                            </m:e>
                          </m:func>
                        </m:e>
                      </m:nary>
                    </m:oMath>
                  </m:oMathPara>
                </a14:m>
                <a:endParaRPr lang="en-US" sz="2400" dirty="0">
                  <a:solidFill>
                    <a:schemeClr val="tx1">
                      <a:lumMod val="65000"/>
                      <a:lumOff val="35000"/>
                    </a:schemeClr>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1088132" y="4026802"/>
                <a:ext cx="6077946" cy="101963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583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302973-2AEF-DF4F-A9CF-1CF119FCA74F}"/>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xmlns="" id="{7ADBAD33-0DAE-7346-8B49-B38E188088DD}"/>
              </a:ext>
            </a:extLst>
          </p:cNvPr>
          <p:cNvSpPr>
            <a:spLocks noGrp="1"/>
          </p:cNvSpPr>
          <p:nvPr>
            <p:ph idx="1"/>
          </p:nvPr>
        </p:nvSpPr>
        <p:spPr/>
        <p:txBody>
          <a:bodyPr/>
          <a:lstStyle/>
          <a:p>
            <a:r>
              <a:rPr lang="en-US" sz="2400" b="1" dirty="0"/>
              <a:t>David </a:t>
            </a:r>
            <a:r>
              <a:rPr lang="en-US" sz="2400" b="1" dirty="0" err="1"/>
              <a:t>Sondak</a:t>
            </a:r>
            <a:r>
              <a:rPr lang="en-US" sz="2400" dirty="0"/>
              <a:t>, computational mathematician and lecturer at the Institute for Applied Computational Science. He teaches CS207 and extreme computing. He loves </a:t>
            </a:r>
            <a:r>
              <a:rPr lang="en-US" sz="2400" dirty="0" err="1" smtClean="0"/>
              <a:t>maths</a:t>
            </a:r>
            <a:r>
              <a:rPr lang="en-US" sz="2400" dirty="0" smtClean="0"/>
              <a:t> and dogs</a:t>
            </a:r>
            <a:r>
              <a:rPr lang="en-US" sz="2400" dirty="0"/>
              <a:t>! </a:t>
            </a:r>
          </a:p>
        </p:txBody>
      </p:sp>
      <p:sp>
        <p:nvSpPr>
          <p:cNvPr id="4" name="Slide Number Placeholder 3">
            <a:extLst>
              <a:ext uri="{FF2B5EF4-FFF2-40B4-BE49-F238E27FC236}">
                <a16:creationId xmlns:a16="http://schemas.microsoft.com/office/drawing/2014/main" xmlns="" id="{9794A064-5AB7-7E42-BBAB-A5734BFEB588}"/>
              </a:ext>
            </a:extLst>
          </p:cNvPr>
          <p:cNvSpPr>
            <a:spLocks noGrp="1"/>
          </p:cNvSpPr>
          <p:nvPr>
            <p:ph type="sldNum" sz="quarter" idx="12"/>
          </p:nvPr>
        </p:nvSpPr>
        <p:spPr/>
        <p:txBody>
          <a:bodyPr/>
          <a:lstStyle/>
          <a:p>
            <a:fld id="{81B7CCDB-6D39-0547-B7B3-C80E39D6513A}" type="slidenum">
              <a:rPr lang="en-US" smtClean="0"/>
              <a:t>6</a:t>
            </a:fld>
            <a:endParaRPr lang="en-US"/>
          </a:p>
        </p:txBody>
      </p:sp>
      <p:pic>
        <p:nvPicPr>
          <p:cNvPr id="5" name="Picture 4">
            <a:extLst>
              <a:ext uri="{FF2B5EF4-FFF2-40B4-BE49-F238E27FC236}">
                <a16:creationId xmlns:a16="http://schemas.microsoft.com/office/drawing/2014/main" xmlns="" id="{7E902BEB-EB01-A446-8686-29C9610236F5}"/>
              </a:ext>
            </a:extLst>
          </p:cNvPr>
          <p:cNvPicPr>
            <a:picLocks noChangeAspect="1"/>
          </p:cNvPicPr>
          <p:nvPr/>
        </p:nvPicPr>
        <p:blipFill>
          <a:blip r:embed="rId2"/>
          <a:stretch>
            <a:fillRect/>
          </a:stretch>
        </p:blipFill>
        <p:spPr>
          <a:xfrm>
            <a:off x="4957619" y="3372028"/>
            <a:ext cx="2276761" cy="2276761"/>
          </a:xfrm>
          <a:prstGeom prst="rect">
            <a:avLst/>
          </a:prstGeom>
        </p:spPr>
      </p:pic>
    </p:spTree>
    <p:extLst>
      <p:ext uri="{BB962C8B-B14F-4D97-AF65-F5344CB8AC3E}">
        <p14:creationId xmlns:p14="http://schemas.microsoft.com/office/powerpoint/2010/main" val="16922928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67</a:t>
            </a:fld>
            <a:endParaRPr lang="en-US"/>
          </a:p>
        </p:txBody>
      </p:sp>
    </p:spTree>
    <p:extLst>
      <p:ext uri="{BB962C8B-B14F-4D97-AF65-F5344CB8AC3E}">
        <p14:creationId xmlns:p14="http://schemas.microsoft.com/office/powerpoint/2010/main" val="19839261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802" y="216531"/>
            <a:ext cx="11493416" cy="767276"/>
          </a:xfrm>
        </p:spPr>
        <p:txBody>
          <a:bodyPr/>
          <a:lstStyle/>
          <a:p>
            <a:r>
              <a:rPr lang="en-US" dirty="0" smtClean="0"/>
              <a:t>Backpropagation: Logistic Regression Revisited</a:t>
            </a:r>
            <a:endParaRPr lang="en-US" dirty="0"/>
          </a:p>
        </p:txBody>
      </p:sp>
      <p:sp>
        <p:nvSpPr>
          <p:cNvPr id="4" name="Slide Number Placeholder 3"/>
          <p:cNvSpPr>
            <a:spLocks noGrp="1"/>
          </p:cNvSpPr>
          <p:nvPr>
            <p:ph type="sldNum" sz="quarter" idx="12"/>
          </p:nvPr>
        </p:nvSpPr>
        <p:spPr>
          <a:xfrm>
            <a:off x="8475785" y="6387548"/>
            <a:ext cx="2844800" cy="365125"/>
          </a:xfrm>
        </p:spPr>
        <p:txBody>
          <a:bodyPr/>
          <a:lstStyle/>
          <a:p>
            <a:fld id="{74FD6AAA-7C75-FB4B-8EA1-06B22787237D}" type="slidenum">
              <a:rPr lang="en-US" smtClean="0"/>
              <a:t>68</a:t>
            </a:fld>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14994"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14994"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418393"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04216"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014723" y="1431116"/>
            <a:ext cx="5273240" cy="1005840"/>
            <a:chOff x="7107487" y="1431116"/>
            <a:chExt cx="5273240" cy="1005840"/>
          </a:xfrm>
        </p:grpSpPr>
        <mc:AlternateContent xmlns:mc="http://schemas.openxmlformats.org/markup-compatibility/2006">
          <mc:Choice xmlns:a14="http://schemas.microsoft.com/office/drawing/2010/main" Requires="a14">
            <p:sp>
              <p:nvSpPr>
                <p:cNvPr id="17" name="TextBox 16"/>
                <p:cNvSpPr txBox="1"/>
                <p:nvPr/>
              </p:nvSpPr>
              <p:spPr>
                <a:xfrm>
                  <a:off x="8674767"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8674767"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6397" y="2802637"/>
            <a:ext cx="12294359" cy="1032810"/>
            <a:chOff x="86367" y="2802637"/>
            <a:chExt cx="12294359"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58" name="TextBox 57"/>
                <p:cNvSpPr txBox="1"/>
                <p:nvPr/>
              </p:nvSpPr>
              <p:spPr>
                <a:xfrm>
                  <a:off x="8533989" y="3112351"/>
                  <a:ext cx="384673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p:sp>
              <p:nvSpPr>
                <p:cNvPr id="58" name="TextBox 57"/>
                <p:cNvSpPr txBox="1">
                  <a:spLocks noRot="1" noChangeAspect="1" noMove="1" noResize="1" noEditPoints="1" noAdjustHandles="1" noChangeArrowheads="1" noChangeShapeType="1" noTextEdit="1"/>
                </p:cNvSpPr>
                <p:nvPr/>
              </p:nvSpPr>
              <p:spPr>
                <a:xfrm>
                  <a:off x="8533989" y="3112351"/>
                  <a:ext cx="3846737"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2166"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69</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567033" y="3525811"/>
            <a:ext cx="3510572" cy="680314"/>
            <a:chOff x="2567033" y="3525811"/>
            <a:chExt cx="3510572" cy="680314"/>
          </a:xfrm>
        </p:grpSpPr>
        <mc:AlternateContent xmlns:mc="http://schemas.openxmlformats.org/markup-compatibility/2006" xmlns:a14="http://schemas.microsoft.com/office/drawing/2010/main">
          <mc:Choice Requires="a14">
            <p:sp>
              <p:nvSpPr>
                <p:cNvPr id="39" name="TextBox 38"/>
                <p:cNvSpPr txBox="1"/>
                <p:nvPr/>
              </p:nvSpPr>
              <p:spPr>
                <a:xfrm>
                  <a:off x="2567033" y="3525811"/>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567033" y="3525811"/>
                  <a:ext cx="1553494" cy="680314"/>
                </a:xfrm>
                <a:prstGeom prst="rect">
                  <a:avLst/>
                </a:prstGeom>
                <a:blipFill rotWithShape="0">
                  <a:blip r:embed="rId8"/>
                  <a:stretch>
                    <a:fillRect/>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smtClean="0"/>
              <a:t>We </a:t>
            </a:r>
            <a:r>
              <a:rPr lang="en-US" dirty="0"/>
              <a:t>encourage you to talk and discuss the assignments with your fellow students (and on Piazza), but you are not allowed to look at any other students assignment or code outside of your </a:t>
            </a:r>
            <a:r>
              <a:rPr lang="en-US" dirty="0" smtClean="0"/>
              <a:t>group (max 3). </a:t>
            </a:r>
            <a:r>
              <a:rPr lang="en-US" dirty="0"/>
              <a:t> </a:t>
            </a:r>
            <a:endParaRPr lang="en-US" dirty="0" smtClean="0"/>
          </a:p>
          <a:p>
            <a:pPr algn="ctr"/>
            <a:r>
              <a:rPr lang="en-US" b="1" dirty="0" smtClean="0">
                <a:solidFill>
                  <a:srgbClr val="C00000"/>
                </a:solidFill>
              </a:rPr>
              <a:t>YOU CAN SUBMIT AS A GROUP.</a:t>
            </a:r>
            <a:endParaRPr lang="en-US" b="1" dirty="0">
              <a:solidFill>
                <a:srgbClr val="C00000"/>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a:t>
            </a:fld>
            <a:endParaRPr lang="en-US" dirty="0"/>
          </a:p>
        </p:txBody>
      </p:sp>
    </p:spTree>
    <p:extLst>
      <p:ext uri="{BB962C8B-B14F-4D97-AF65-F5344CB8AC3E}">
        <p14:creationId xmlns:p14="http://schemas.microsoft.com/office/powerpoint/2010/main" val="7857552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70</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71</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Using Heart Data</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72</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pic>
        <p:nvPicPr>
          <p:cNvPr id="7"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9901" y="1852482"/>
            <a:ext cx="6172198" cy="4114800"/>
          </a:xfrm>
        </p:spPr>
      </p:pic>
    </p:spTree>
    <p:extLst>
      <p:ext uri="{BB962C8B-B14F-4D97-AF65-F5344CB8AC3E}">
        <p14:creationId xmlns:p14="http://schemas.microsoft.com/office/powerpoint/2010/main" val="13960033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sp>
        <p:nvSpPr>
          <p:cNvPr id="4" name="Slide Number Placeholder 3"/>
          <p:cNvSpPr>
            <a:spLocks noGrp="1"/>
          </p:cNvSpPr>
          <p:nvPr>
            <p:ph type="sldNum" sz="quarter" idx="12"/>
          </p:nvPr>
        </p:nvSpPr>
        <p:spPr/>
        <p:txBody>
          <a:bodyPr/>
          <a:lstStyle/>
          <a:p>
            <a:fld id="{74FD6AAA-7C75-FB4B-8EA1-06B22787237D}" type="slidenum">
              <a:rPr lang="en-US" smtClean="0"/>
              <a:t>73</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9" name="Content Placeholder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5" y="1389225"/>
            <a:ext cx="6172199" cy="4114800"/>
          </a:xfrm>
          <a:prstGeom prst="rect">
            <a:avLst/>
          </a:prstGeom>
          <a:ln>
            <a:noFill/>
          </a:ln>
        </p:spPr>
      </p:pic>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74</a:t>
            </a:fld>
            <a:endParaRPr lang="en-US"/>
          </a:p>
        </p:txBody>
      </p:sp>
      <p:grpSp>
        <p:nvGrpSpPr>
          <p:cNvPr id="19" name="Group 18"/>
          <p:cNvGrpSpPr/>
          <p:nvPr/>
        </p:nvGrpSpPr>
        <p:grpSpPr>
          <a:xfrm>
            <a:off x="463323" y="1528434"/>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515126" y="4292665"/>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8897" y="3548318"/>
            <a:ext cx="4629228" cy="3086152"/>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48897" y="750137"/>
            <a:ext cx="4629228" cy="3086152"/>
          </a:xfrm>
          <a:prstGeom prst="rect">
            <a:avLst/>
          </a:prstGeom>
        </p:spPr>
      </p:pic>
    </p:spTree>
    <p:extLst>
      <p:ext uri="{BB962C8B-B14F-4D97-AF65-F5344CB8AC3E}">
        <p14:creationId xmlns:p14="http://schemas.microsoft.com/office/powerpoint/2010/main" val="6348557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75</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74" name="Group 73"/>
          <p:cNvGrpSpPr/>
          <p:nvPr/>
        </p:nvGrpSpPr>
        <p:grpSpPr>
          <a:xfrm>
            <a:off x="7452292" y="2064866"/>
            <a:ext cx="2310644" cy="2185786"/>
            <a:chOff x="7452292" y="2064866"/>
            <a:chExt cx="2310644" cy="2185786"/>
          </a:xfrm>
        </p:grpSpPr>
        <p:grpSp>
          <p:nvGrpSpPr>
            <p:cNvPr id="70" name="Group 69"/>
            <p:cNvGrpSpPr/>
            <p:nvPr/>
          </p:nvGrpSpPr>
          <p:grpSpPr>
            <a:xfrm>
              <a:off x="7452292" y="2218876"/>
              <a:ext cx="2310644" cy="1931644"/>
              <a:chOff x="7452292" y="2218876"/>
              <a:chExt cx="2310644"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grpSp>
        <p:nvGrpSpPr>
          <p:cNvPr id="40" name="Group 39"/>
          <p:cNvGrpSpPr/>
          <p:nvPr/>
        </p:nvGrpSpPr>
        <p:grpSpPr>
          <a:xfrm>
            <a:off x="5406364" y="1533076"/>
            <a:ext cx="2231414" cy="3341717"/>
            <a:chOff x="5406364" y="1533076"/>
            <a:chExt cx="2231414" cy="3341717"/>
          </a:xfrm>
        </p:grpSpPr>
        <p:pic>
          <p:nvPicPr>
            <p:cNvPr id="42" name="Picture 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4" name="Straight Arrow Connector 43"/>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76</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03130" cy="1325235"/>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pPr>
                  <a:spcAft>
                    <a:spcPts val="600"/>
                  </a:spcAft>
                </a:pPr>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03130" cy="1325235"/>
              </a:xfrm>
              <a:prstGeom prst="rect">
                <a:avLst/>
              </a:prstGeom>
              <a:blipFill rotWithShape="0">
                <a:blip r:embed="rId11"/>
                <a:stretch>
                  <a:fillRect t="-27189"/>
                </a:stretch>
              </a:blipFill>
            </p:spPr>
            <p:txBody>
              <a:bodyPr/>
              <a:lstStyle/>
              <a:p>
                <a:r>
                  <a:rPr lang="en-US">
                    <a:noFill/>
                  </a:rPr>
                  <a:t> </a:t>
                </a:r>
              </a:p>
            </p:txBody>
          </p:sp>
        </mc:Fallback>
      </mc:AlternateContent>
      <p:grpSp>
        <p:nvGrpSpPr>
          <p:cNvPr id="35" name="Group 34"/>
          <p:cNvGrpSpPr/>
          <p:nvPr/>
        </p:nvGrpSpPr>
        <p:grpSpPr>
          <a:xfrm>
            <a:off x="5406364" y="1533076"/>
            <a:ext cx="2231414" cy="3341717"/>
            <a:chOff x="5406364" y="1533076"/>
            <a:chExt cx="2231414" cy="3341717"/>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9" name="Straight Arrow Connector 38"/>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77</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30445" cy="13210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eqArr>
                            <m:eqArrPr>
                              <m:ctrlPr>
                                <a:rPr lang="en-US" b="0" i="1" smtClean="0">
                                  <a:solidFill>
                                    <a:schemeClr val="tx1">
                                      <a:lumMod val="75000"/>
                                      <a:lumOff val="25000"/>
                                    </a:schemeClr>
                                  </a:solidFill>
                                  <a:latin typeface="Cambria Math" charset="0"/>
                                </a:rPr>
                              </m:ctrlPr>
                            </m:eqArrPr>
                            <m:e>
                              <m:r>
                                <a:rPr lang="en-US" b="0" i="1" smtClean="0">
                                  <a:solidFill>
                                    <a:schemeClr val="tx1">
                                      <a:lumMod val="75000"/>
                                      <a:lumOff val="25000"/>
                                    </a:schemeClr>
                                  </a:solidFill>
                                  <a:latin typeface="Cambria Math" charset="0"/>
                                </a:rPr>
                                <m:t>30</m:t>
                              </m:r>
                            </m:e>
                            <m:e/>
                          </m:eqArr>
                        </m:sub>
                      </m:sSub>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30445" cy="1321003"/>
              </a:xfrm>
              <a:prstGeom prst="rect">
                <a:avLst/>
              </a:prstGeom>
              <a:blipFill rotWithShape="0">
                <a:blip r:embed="rId11"/>
                <a:stretch>
                  <a:fillRect t="-26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8497612" y="5508088"/>
                <a:ext cx="32664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8497612" y="5508088"/>
                <a:ext cx="3266407" cy="646331"/>
              </a:xfrm>
              <a:prstGeom prst="rect">
                <a:avLst/>
              </a:prstGeom>
              <a:blipFill rotWithShape="0">
                <a:blip r:embed="rId13"/>
                <a:stretch>
                  <a:fillRect t="-55660" b="-26415"/>
                </a:stretch>
              </a:blipFill>
            </p:spPr>
            <p:txBody>
              <a:bodyPr/>
              <a:lstStyle/>
              <a:p>
                <a:r>
                  <a:rPr lang="en-US">
                    <a:noFill/>
                  </a:rPr>
                  <a:t> </a:t>
                </a:r>
              </a:p>
            </p:txBody>
          </p:sp>
        </mc:Fallback>
      </mc:AlternateContent>
      <p:grpSp>
        <p:nvGrpSpPr>
          <p:cNvPr id="36" name="Group 35"/>
          <p:cNvGrpSpPr/>
          <p:nvPr/>
        </p:nvGrpSpPr>
        <p:grpSpPr>
          <a:xfrm>
            <a:off x="5406364" y="1533076"/>
            <a:ext cx="2231414" cy="3341717"/>
            <a:chOff x="5406364" y="1533076"/>
            <a:chExt cx="2231414" cy="3341717"/>
          </a:xfrm>
        </p:grpSpPr>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9" name="Picture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0" name="Straight Arrow Connector 39"/>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 name="Picture 4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211486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78</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30445" cy="13210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eqArr>
                            <m:eqArrPr>
                              <m:ctrlPr>
                                <a:rPr lang="en-US" b="0" i="1" smtClean="0">
                                  <a:solidFill>
                                    <a:schemeClr val="tx1">
                                      <a:lumMod val="75000"/>
                                      <a:lumOff val="25000"/>
                                    </a:schemeClr>
                                  </a:solidFill>
                                  <a:latin typeface="Cambria Math" charset="0"/>
                                </a:rPr>
                              </m:ctrlPr>
                            </m:eqArrPr>
                            <m:e>
                              <m:r>
                                <a:rPr lang="en-US" b="0" i="1" smtClean="0">
                                  <a:solidFill>
                                    <a:schemeClr val="tx1">
                                      <a:lumMod val="75000"/>
                                      <a:lumOff val="25000"/>
                                    </a:schemeClr>
                                  </a:solidFill>
                                  <a:latin typeface="Cambria Math" charset="0"/>
                                </a:rPr>
                                <m:t>30</m:t>
                              </m:r>
                            </m:e>
                            <m:e/>
                          </m:eqArr>
                        </m:sub>
                      </m:sSub>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30445" cy="1321003"/>
              </a:xfrm>
              <a:prstGeom prst="rect">
                <a:avLst/>
              </a:prstGeom>
              <a:blipFill rotWithShape="0">
                <a:blip r:embed="rId11"/>
                <a:stretch>
                  <a:fillRect t="-26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8497612" y="5508088"/>
                <a:ext cx="32664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8497612" y="5508088"/>
                <a:ext cx="3266407" cy="646331"/>
              </a:xfrm>
              <a:prstGeom prst="rect">
                <a:avLst/>
              </a:prstGeom>
              <a:blipFill rotWithShape="0">
                <a:blip r:embed="rId12"/>
                <a:stretch>
                  <a:fillRect t="-55660" b="-26415"/>
                </a:stretch>
              </a:blipFill>
            </p:spPr>
            <p:txBody>
              <a:bodyPr/>
              <a:lstStyle/>
              <a:p>
                <a:r>
                  <a:rPr lang="en-US">
                    <a:noFill/>
                  </a:rPr>
                  <a:t> </a:t>
                </a:r>
              </a:p>
            </p:txBody>
          </p:sp>
        </mc:Fallback>
      </mc:AlternateContent>
      <p:sp>
        <p:nvSpPr>
          <p:cNvPr id="3" name="TextBox 2"/>
          <p:cNvSpPr txBox="1"/>
          <p:nvPr/>
        </p:nvSpPr>
        <p:spPr>
          <a:xfrm>
            <a:off x="3069380" y="5313405"/>
            <a:ext cx="3300904" cy="369332"/>
          </a:xfrm>
          <a:prstGeom prst="rect">
            <a:avLst/>
          </a:prstGeom>
          <a:noFill/>
        </p:spPr>
        <p:txBody>
          <a:bodyPr wrap="none" rtlCol="0">
            <a:spAutoFit/>
          </a:bodyPr>
          <a:lstStyle/>
          <a:p>
            <a:r>
              <a:rPr lang="en-US" dirty="0" smtClean="0"/>
              <a:t>Need to update W1, W2 and W3.</a:t>
            </a:r>
            <a:endParaRPr lang="en-US" dirty="0"/>
          </a:p>
        </p:txBody>
      </p:sp>
      <p:grpSp>
        <p:nvGrpSpPr>
          <p:cNvPr id="36" name="Group 35"/>
          <p:cNvGrpSpPr/>
          <p:nvPr/>
        </p:nvGrpSpPr>
        <p:grpSpPr>
          <a:xfrm>
            <a:off x="5406364" y="1533076"/>
            <a:ext cx="2231414" cy="3341717"/>
            <a:chOff x="5406364" y="1533076"/>
            <a:chExt cx="2231414" cy="3341717"/>
          </a:xfrm>
        </p:grpSpPr>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9" name="Picture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40" name="Straight Arrow Connector 39"/>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42" name="Pictur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p:spTree>
    <p:extLst>
      <p:ext uri="{BB962C8B-B14F-4D97-AF65-F5344CB8AC3E}">
        <p14:creationId xmlns:p14="http://schemas.microsoft.com/office/powerpoint/2010/main" val="4937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79</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endParaRPr lang="en-US" dirty="0"/>
          </a:p>
          <a:p>
            <a:r>
              <a:rPr lang="en-US" dirty="0"/>
              <a:t>Ethical behavior is an important trait of a Data Scientist, from ethically handling data to attribution of code and work of others. Thus, in </a:t>
            </a:r>
            <a:r>
              <a:rPr lang="en-US" dirty="0" smtClean="0"/>
              <a:t>this course we </a:t>
            </a:r>
            <a:r>
              <a:rPr lang="en-US" dirty="0"/>
              <a:t>give a strong emphasis to Academic </a:t>
            </a:r>
            <a:r>
              <a:rPr lang="en-US" dirty="0" smtClean="0"/>
              <a:t>Honesty. </a:t>
            </a:r>
            <a:r>
              <a:rPr lang="en-US" dirty="0"/>
              <a:t>As a student your best guidelines are to be reasonable and fair. We encourage teamwork for problem sets, but you should not split the homework and you should work on all the problems together. We have included some ideas below of </a:t>
            </a:r>
            <a:r>
              <a:rPr lang="en-US" dirty="0" smtClean="0"/>
              <a:t>acceptable and </a:t>
            </a:r>
            <a:r>
              <a:rPr lang="en-US" dirty="0"/>
              <a:t>not acceptable​ </a:t>
            </a:r>
            <a:r>
              <a:rPr lang="en-US" dirty="0" smtClean="0"/>
              <a:t>behaviors. </a:t>
            </a:r>
            <a:r>
              <a:rPr lang="en-US" dirty="0"/>
              <a:t>Engaging in not acceptable </a:t>
            </a:r>
            <a:r>
              <a:rPr lang="en-US" dirty="0" smtClean="0"/>
              <a:t>behavior regarding </a:t>
            </a:r>
            <a:r>
              <a:rPr lang="en-US" dirty="0"/>
              <a:t>academic honesty will be handled harshly. Please be responsible and when in doubt ask </a:t>
            </a:r>
            <a:r>
              <a:rPr lang="en-US" dirty="0" smtClean="0"/>
              <a:t>either Pavlos or David.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8</a:t>
            </a:fld>
            <a:endParaRPr lang="en-US" dirty="0"/>
          </a:p>
        </p:txBody>
      </p:sp>
    </p:spTree>
    <p:extLst>
      <p:ext uri="{BB962C8B-B14F-4D97-AF65-F5344CB8AC3E}">
        <p14:creationId xmlns:p14="http://schemas.microsoft.com/office/powerpoint/2010/main" val="8870471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Policies	</a:t>
            </a:r>
            <a:endParaRPr lang="en-US" dirty="0"/>
          </a:p>
        </p:txBody>
      </p:sp>
      <p:sp>
        <p:nvSpPr>
          <p:cNvPr id="3" name="Content Placeholder 2"/>
          <p:cNvSpPr>
            <a:spLocks noGrp="1"/>
          </p:cNvSpPr>
          <p:nvPr>
            <p:ph idx="1"/>
          </p:nvPr>
        </p:nvSpPr>
        <p:spPr/>
        <p:txBody>
          <a:bodyPr/>
          <a:lstStyle/>
          <a:p>
            <a:r>
              <a:rPr lang="en-US" dirty="0"/>
              <a:t>ACCEPTABLE​: </a:t>
            </a:r>
            <a:endParaRPr lang="en-US" dirty="0" smtClean="0"/>
          </a:p>
          <a:p>
            <a:r>
              <a:rPr lang="en-US" dirty="0" smtClean="0"/>
              <a:t>➔ </a:t>
            </a:r>
            <a:r>
              <a:rPr lang="en-US" dirty="0"/>
              <a:t>Discussing materials and engaging in OH. </a:t>
            </a:r>
            <a:endParaRPr lang="en-US" dirty="0" smtClean="0"/>
          </a:p>
          <a:p>
            <a:r>
              <a:rPr lang="en-US" dirty="0" smtClean="0"/>
              <a:t>➔ </a:t>
            </a:r>
            <a:r>
              <a:rPr lang="en-US" dirty="0"/>
              <a:t>Helping debug. </a:t>
            </a:r>
            <a:endParaRPr lang="en-US" dirty="0" smtClean="0"/>
          </a:p>
          <a:p>
            <a:r>
              <a:rPr lang="en-US" dirty="0" smtClean="0"/>
              <a:t>➔ </a:t>
            </a:r>
            <a:r>
              <a:rPr lang="en-US" dirty="0"/>
              <a:t>Using a </a:t>
            </a:r>
            <a:r>
              <a:rPr lang="en-US" dirty="0" smtClean="0"/>
              <a:t>few lines </a:t>
            </a:r>
            <a:r>
              <a:rPr lang="en-US" dirty="0"/>
              <a:t>of code found online or other forum as long as </a:t>
            </a:r>
            <a:r>
              <a:rPr lang="en-US" dirty="0" smtClean="0"/>
              <a:t>you </a:t>
            </a:r>
            <a:r>
              <a:rPr lang="en-US" dirty="0"/>
              <a:t>cite the origin and attribute authorship of code</a:t>
            </a:r>
            <a:r>
              <a:rPr lang="en-US" dirty="0" smtClean="0"/>
              <a:t>.</a:t>
            </a:r>
          </a:p>
          <a:p>
            <a:r>
              <a:rPr lang="en-US" dirty="0" smtClean="0"/>
              <a:t> </a:t>
            </a:r>
            <a:r>
              <a:rPr lang="en-US" dirty="0"/>
              <a:t>➔ Searching online to expand your knowledge and for debugging, but not for outright solutions </a:t>
            </a:r>
            <a:r>
              <a:rPr lang="en-US" dirty="0" smtClean="0"/>
              <a:t>to HWs. </a:t>
            </a:r>
          </a:p>
          <a:p>
            <a:r>
              <a:rPr lang="en-US" dirty="0" smtClean="0"/>
              <a:t>➔ </a:t>
            </a:r>
            <a:r>
              <a:rPr lang="en-US" dirty="0"/>
              <a:t>Using a tutor, provided the tutor does not do your work for you. </a:t>
            </a:r>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9</a:t>
            </a:fld>
            <a:endParaRPr lang="en-US" dirty="0"/>
          </a:p>
        </p:txBody>
      </p:sp>
    </p:spTree>
    <p:extLst>
      <p:ext uri="{BB962C8B-B14F-4D97-AF65-F5344CB8AC3E}">
        <p14:creationId xmlns:p14="http://schemas.microsoft.com/office/powerpoint/2010/main" val="4413312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E99DB181-9E97-8B4F-BEDB-E81A7653B87A}" vid="{9EBCF11D-E927-DF4D-A96A-B65D3BA194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8984</TotalTime>
  <Words>4716</Words>
  <Application>Microsoft Macintosh PowerPoint</Application>
  <PresentationFormat>Widescreen</PresentationFormat>
  <Paragraphs>811</Paragraphs>
  <Slides>79</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7" baseType="lpstr">
      <vt:lpstr>Calibri</vt:lpstr>
      <vt:lpstr>Cambria Math</vt:lpstr>
      <vt:lpstr>Karla</vt:lpstr>
      <vt:lpstr>Mangal</vt:lpstr>
      <vt:lpstr>Open Sans</vt:lpstr>
      <vt:lpstr>Arial</vt:lpstr>
      <vt:lpstr>GEC_template</vt:lpstr>
      <vt:lpstr>Equation</vt:lpstr>
      <vt:lpstr>Lecture 1:  Perceptron and Back Propagation</vt:lpstr>
      <vt:lpstr>Outline</vt:lpstr>
      <vt:lpstr>Outline</vt:lpstr>
      <vt:lpstr>Schedule  </vt:lpstr>
      <vt:lpstr>Who</vt:lpstr>
      <vt:lpstr>Who</vt:lpstr>
      <vt:lpstr>Policies </vt:lpstr>
      <vt:lpstr>Policies </vt:lpstr>
      <vt:lpstr>Policies </vt:lpstr>
      <vt:lpstr>Policies </vt:lpstr>
      <vt:lpstr>Outline</vt:lpstr>
      <vt:lpstr>Watch this!</vt:lpstr>
      <vt:lpstr>Artificial Neural Networks</vt:lpstr>
      <vt:lpstr>Today’s news</vt:lpstr>
      <vt:lpstr>Today’s news</vt:lpstr>
      <vt:lpstr>AlphaGo (2015)</vt:lpstr>
      <vt:lpstr>AlphaZero (2017)</vt:lpstr>
      <vt:lpstr>iOS Speech Synthesis (2016-)</vt:lpstr>
      <vt:lpstr>Historical Trends</vt:lpstr>
      <vt:lpstr>Historical Trends</vt:lpstr>
      <vt:lpstr>Outline</vt:lpstr>
      <vt:lpstr>Machine Learning</vt:lpstr>
      <vt:lpstr>Classification and Logistic Regression</vt:lpstr>
      <vt:lpstr>Response vs. Predictor Variables</vt:lpstr>
      <vt:lpstr>Response vs. Predictor Variables</vt:lpstr>
      <vt:lpstr>Heart Data</vt:lpstr>
      <vt:lpstr>But what is the idea? </vt:lpstr>
      <vt:lpstr>But what is the idea? </vt:lpstr>
      <vt:lpstr>But what is the idea? </vt:lpstr>
      <vt:lpstr>But what is the idea? </vt:lpstr>
      <vt:lpstr>PowerPoint Presentation</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Logistic Regression</vt:lpstr>
      <vt:lpstr>Chain Rule</vt:lpstr>
      <vt:lpstr>Logistic Regression derivatives</vt:lpstr>
      <vt:lpstr>PowerPoint Presentation</vt:lpstr>
      <vt:lpstr>PowerPoint Presentation</vt:lpstr>
      <vt:lpstr>PowerPoint Presentation</vt:lpstr>
      <vt:lpstr>PowerPoint Presentation</vt:lpstr>
      <vt:lpstr>Evaluation of derivatives (forward mode) </vt:lpstr>
      <vt:lpstr>Evaluation of derivatives (forward mode) ex. X={1,2,3}, Y={2,3,4)  </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 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Pavlos game #232</vt:lpstr>
      <vt:lpstr>Artificial Neural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159</cp:revision>
  <dcterms:created xsi:type="dcterms:W3CDTF">2018-07-15T23:20:29Z</dcterms:created>
  <dcterms:modified xsi:type="dcterms:W3CDTF">2018-10-12T04:28:11Z</dcterms:modified>
</cp:coreProperties>
</file>